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61" r:id="rId5"/>
    <p:sldId id="259" r:id="rId6"/>
    <p:sldId id="260" r:id="rId7"/>
    <p:sldId id="262" r:id="rId8"/>
    <p:sldId id="263" r:id="rId9"/>
    <p:sldId id="264" r:id="rId10"/>
    <p:sldId id="265" r:id="rId11"/>
    <p:sldId id="266" r:id="rId12"/>
    <p:sldId id="269" r:id="rId13"/>
    <p:sldId id="271" r:id="rId14"/>
    <p:sldId id="272" r:id="rId15"/>
    <p:sldId id="273" r:id="rId16"/>
    <p:sldId id="274" r:id="rId17"/>
    <p:sldId id="275" r:id="rId18"/>
    <p:sldId id="276" r:id="rId19"/>
    <p:sldId id="267" r:id="rId20"/>
    <p:sldId id="270" r:id="rId21"/>
    <p:sldId id="277" r:id="rId22"/>
    <p:sldId id="278" r:id="rId23"/>
    <p:sldId id="279" r:id="rId24"/>
    <p:sldId id="268" r:id="rId25"/>
    <p:sldId id="280" r:id="rId26"/>
    <p:sldId id="281" r:id="rId27"/>
    <p:sldId id="288" r:id="rId28"/>
    <p:sldId id="284" r:id="rId29"/>
    <p:sldId id="285" r:id="rId30"/>
    <p:sldId id="286" r:id="rId31"/>
    <p:sldId id="287" r:id="rId32"/>
    <p:sldId id="289" r:id="rId33"/>
    <p:sldId id="290" r:id="rId34"/>
    <p:sldId id="291" r:id="rId35"/>
    <p:sldId id="294" r:id="rId36"/>
    <p:sldId id="295" r:id="rId37"/>
    <p:sldId id="297" r:id="rId38"/>
    <p:sldId id="296" r:id="rId39"/>
    <p:sldId id="292" r:id="rId40"/>
    <p:sldId id="293"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973" autoAdjust="0"/>
  </p:normalViewPr>
  <p:slideViewPr>
    <p:cSldViewPr>
      <p:cViewPr varScale="1">
        <p:scale>
          <a:sx n="84" d="100"/>
          <a:sy n="84" d="100"/>
        </p:scale>
        <p:origin x="-2298"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E778959-7BF2-4643-89E9-3B419A34DE08}" type="datetimeFigureOut">
              <a:rPr lang="en-US" smtClean="0"/>
              <a:t>4/12/2017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AD8FE0-10DD-48F2-A845-35EA0062C46F}" type="slidenum">
              <a:rPr lang="en-US" smtClean="0"/>
              <a:t>‹#›</a:t>
            </a:fld>
            <a:endParaRPr lang="en-US"/>
          </a:p>
        </p:txBody>
      </p:sp>
    </p:spTree>
    <p:extLst>
      <p:ext uri="{BB962C8B-B14F-4D97-AF65-F5344CB8AC3E}">
        <p14:creationId xmlns:p14="http://schemas.microsoft.com/office/powerpoint/2010/main" val="37658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utest.co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utest.com/course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ubertesters.com/need-testers/" TargetMode="External"/><Relationship Id="rId3" Type="http://schemas.openxmlformats.org/officeDocument/2006/relationships/hyperlink" Target="https://ubertesters.com/mobile-build-distribution-and-importance-of-over-the-air-app-distribution/" TargetMode="External"/><Relationship Id="rId7" Type="http://schemas.openxmlformats.org/officeDocument/2006/relationships/hyperlink" Target="https://ubertesters.com/become-tester/"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ubertesters.com/how-does-mobile-beta-testing-platforms-work/" TargetMode="External"/><Relationship Id="rId5" Type="http://schemas.openxmlformats.org/officeDocument/2006/relationships/hyperlink" Target="https://ubertesters.com/importance-of-android-testing-tools-and-how-these-work/" TargetMode="External"/><Relationship Id="rId4" Type="http://schemas.openxmlformats.org/officeDocument/2006/relationships/hyperlink" Target="https://ubertesters.com/importance-of-iphone-application-testing-tools/"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1</a:t>
            </a:fld>
            <a:endParaRPr lang="en-US"/>
          </a:p>
        </p:txBody>
      </p:sp>
    </p:spTree>
    <p:extLst>
      <p:ext uri="{BB962C8B-B14F-4D97-AF65-F5344CB8AC3E}">
        <p14:creationId xmlns:p14="http://schemas.microsoft.com/office/powerpoint/2010/main" val="1311514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Lite user signup</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r>
            <a:br>
              <a:rPr lang="en-US" dirty="0" smtClean="0"/>
            </a:br>
            <a:r>
              <a:rPr lang="en-US" sz="1200" b="1" i="0" kern="1200" dirty="0" smtClean="0">
                <a:solidFill>
                  <a:schemeClr val="tx1"/>
                </a:solidFill>
                <a:effectLst/>
                <a:latin typeface="+mn-lt"/>
                <a:ea typeface="+mn-ea"/>
                <a:cs typeface="+mn-cs"/>
              </a:rPr>
              <a:t>What is a </a:t>
            </a:r>
            <a:r>
              <a:rPr lang="en-US" sz="1200" b="1" i="0" kern="1200" dirty="0" err="1" smtClean="0">
                <a:solidFill>
                  <a:schemeClr val="tx1"/>
                </a:solidFill>
                <a:effectLst/>
                <a:latin typeface="+mn-lt"/>
                <a:ea typeface="+mn-ea"/>
                <a:cs typeface="+mn-cs"/>
              </a:rPr>
              <a:t>uTest</a:t>
            </a:r>
            <a:r>
              <a:rPr lang="en-US" sz="1200" b="1" i="0" kern="1200" dirty="0" smtClean="0">
                <a:solidFill>
                  <a:schemeClr val="tx1"/>
                </a:solidFill>
                <a:effectLst/>
                <a:latin typeface="+mn-lt"/>
                <a:ea typeface="+mn-ea"/>
                <a:cs typeface="+mn-cs"/>
              </a:rPr>
              <a:t> Lite profile?</a:t>
            </a:r>
          </a:p>
          <a:p>
            <a:endParaRPr lang="en-US" dirty="0" smtClean="0"/>
          </a:p>
          <a:p>
            <a:r>
              <a:rPr lang="en-US" sz="1200" b="0" i="0" kern="1200" dirty="0" smtClean="0">
                <a:solidFill>
                  <a:schemeClr val="tx1"/>
                </a:solidFill>
                <a:effectLst/>
                <a:latin typeface="+mn-lt"/>
                <a:ea typeface="+mn-ea"/>
                <a:cs typeface="+mn-cs"/>
              </a:rPr>
              <a:t>A </a:t>
            </a:r>
            <a:r>
              <a:rPr lang="en-US" sz="1200" b="0" i="0" kern="1200" dirty="0" err="1" smtClean="0">
                <a:solidFill>
                  <a:schemeClr val="tx1"/>
                </a:solidFill>
                <a:effectLst/>
                <a:latin typeface="+mn-lt"/>
                <a:ea typeface="+mn-ea"/>
                <a:cs typeface="+mn-cs"/>
              </a:rPr>
              <a:t>uTest</a:t>
            </a:r>
            <a:r>
              <a:rPr lang="en-US" sz="1200" b="0" i="0" kern="1200" dirty="0" smtClean="0">
                <a:solidFill>
                  <a:schemeClr val="tx1"/>
                </a:solidFill>
                <a:effectLst/>
                <a:latin typeface="+mn-lt"/>
                <a:ea typeface="+mn-ea"/>
                <a:cs typeface="+mn-cs"/>
              </a:rPr>
              <a:t> Lite profile gives you access to site features on </a:t>
            </a:r>
            <a:r>
              <a:rPr lang="en-US" sz="1200" b="0" i="0" u="none" strike="noStrike" kern="1200" dirty="0" smtClean="0">
                <a:solidFill>
                  <a:schemeClr val="tx1"/>
                </a:solidFill>
                <a:effectLst/>
                <a:latin typeface="+mn-lt"/>
                <a:ea typeface="+mn-ea"/>
                <a:cs typeface="+mn-cs"/>
                <a:hlinkClick r:id="rId3"/>
              </a:rPr>
              <a:t>uTest.com</a:t>
            </a:r>
            <a:r>
              <a:rPr lang="en-US" sz="1200" b="0" i="0" kern="1200" dirty="0" smtClean="0">
                <a:solidFill>
                  <a:schemeClr val="tx1"/>
                </a:solidFill>
                <a:effectLst/>
                <a:latin typeface="+mn-lt"/>
                <a:ea typeface="+mn-ea"/>
                <a:cs typeface="+mn-cs"/>
              </a:rPr>
              <a:t>. It means you can:</a:t>
            </a:r>
          </a:p>
          <a:p>
            <a:r>
              <a:rPr lang="en-US" sz="1200" b="0" i="0" kern="1200" dirty="0" smtClean="0">
                <a:solidFill>
                  <a:schemeClr val="tx1"/>
                </a:solidFill>
                <a:effectLst/>
                <a:latin typeface="+mn-lt"/>
                <a:ea typeface="+mn-ea"/>
                <a:cs typeface="+mn-cs"/>
              </a:rPr>
              <a:t>Comment on blog posts</a:t>
            </a:r>
          </a:p>
          <a:p>
            <a:r>
              <a:rPr lang="en-US" sz="1200" b="0" i="0" kern="1200" dirty="0" smtClean="0">
                <a:solidFill>
                  <a:schemeClr val="tx1"/>
                </a:solidFill>
                <a:effectLst/>
                <a:latin typeface="+mn-lt"/>
                <a:ea typeface="+mn-ea"/>
                <a:cs typeface="+mn-cs"/>
              </a:rPr>
              <a:t>Rate and review </a:t>
            </a:r>
            <a:r>
              <a:rPr lang="en-US" sz="1200" b="0" i="0" kern="1200" dirty="0" err="1" smtClean="0">
                <a:solidFill>
                  <a:schemeClr val="tx1"/>
                </a:solidFill>
                <a:effectLst/>
                <a:latin typeface="+mn-lt"/>
                <a:ea typeface="+mn-ea"/>
                <a:cs typeface="+mn-cs"/>
              </a:rPr>
              <a:t>uTest</a:t>
            </a:r>
            <a:r>
              <a:rPr lang="en-US" sz="1200" b="0" i="0" kern="1200" dirty="0" smtClean="0">
                <a:solidFill>
                  <a:schemeClr val="tx1"/>
                </a:solidFill>
                <a:effectLst/>
                <a:latin typeface="+mn-lt"/>
                <a:ea typeface="+mn-ea"/>
                <a:cs typeface="+mn-cs"/>
              </a:rPr>
              <a:t> University courses</a:t>
            </a:r>
          </a:p>
          <a:p>
            <a:r>
              <a:rPr lang="en-US" sz="1200" b="0" i="0" kern="1200" dirty="0" smtClean="0">
                <a:solidFill>
                  <a:schemeClr val="tx1"/>
                </a:solidFill>
                <a:effectLst/>
                <a:latin typeface="+mn-lt"/>
                <a:ea typeface="+mn-ea"/>
                <a:cs typeface="+mn-cs"/>
              </a:rPr>
              <a:t>Rate and review tools</a:t>
            </a:r>
          </a:p>
          <a:p>
            <a:r>
              <a:rPr lang="en-US" sz="1200" b="0" i="0" kern="1200" dirty="0" smtClean="0">
                <a:solidFill>
                  <a:schemeClr val="tx1"/>
                </a:solidFill>
                <a:effectLst/>
                <a:latin typeface="+mn-lt"/>
                <a:ea typeface="+mn-ea"/>
                <a:cs typeface="+mn-cs"/>
              </a:rPr>
              <a:t>Read and participate in the forums</a:t>
            </a:r>
          </a:p>
          <a:p>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11</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user signup</a:t>
            </a:r>
          </a:p>
          <a:p>
            <a:endParaRPr lang="en-US" dirty="0" smtClean="0"/>
          </a:p>
          <a:p>
            <a:r>
              <a:rPr lang="en-US" dirty="0" smtClean="0"/>
              <a:t>Step</a:t>
            </a:r>
            <a:r>
              <a:rPr lang="en-US" baseline="0" dirty="0" smtClean="0"/>
              <a:t> 1 – Account Information</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12</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user signup</a:t>
            </a:r>
          </a:p>
          <a:p>
            <a:endParaRPr lang="en-US" dirty="0" smtClean="0"/>
          </a:p>
          <a:p>
            <a:r>
              <a:rPr lang="en-US" dirty="0" smtClean="0"/>
              <a:t>Step 2 – Hardware &amp; Software – WEB AND DESKTOP</a:t>
            </a:r>
          </a:p>
          <a:p>
            <a:endParaRPr lang="en-US" dirty="0" smtClean="0"/>
          </a:p>
          <a:p>
            <a:pPr marL="171450" indent="-171450">
              <a:buFontTx/>
              <a:buChar char="-"/>
            </a:pPr>
            <a:r>
              <a:rPr lang="en-US" dirty="0" smtClean="0"/>
              <a:t>Operating System</a:t>
            </a:r>
          </a:p>
          <a:p>
            <a:pPr marL="171450" indent="-171450">
              <a:buFontTx/>
              <a:buChar char="-"/>
            </a:pPr>
            <a:r>
              <a:rPr lang="en-US" dirty="0" smtClean="0"/>
              <a:t>Operating</a:t>
            </a:r>
            <a:r>
              <a:rPr lang="en-US" baseline="0" dirty="0" smtClean="0"/>
              <a:t> System Version</a:t>
            </a:r>
          </a:p>
          <a:p>
            <a:pPr marL="171450" indent="-171450">
              <a:buFontTx/>
              <a:buChar char="-"/>
            </a:pPr>
            <a:r>
              <a:rPr lang="en-US" baseline="0" dirty="0" smtClean="0"/>
              <a:t>Operation System Language</a:t>
            </a:r>
          </a:p>
          <a:p>
            <a:pPr marL="171450" indent="-171450">
              <a:buFontTx/>
              <a:buChar char="-"/>
            </a:pPr>
            <a:r>
              <a:rPr lang="en-US" baseline="0" dirty="0" smtClean="0"/>
              <a:t>Firewall</a:t>
            </a:r>
          </a:p>
          <a:p>
            <a:pPr marL="171450" indent="-171450">
              <a:buFontTx/>
              <a:buChar char="-"/>
            </a:pPr>
            <a:r>
              <a:rPr lang="en-US" baseline="0" dirty="0" smtClean="0"/>
              <a:t>Antivirus</a:t>
            </a:r>
          </a:p>
          <a:p>
            <a:pPr marL="171450" indent="-171450">
              <a:buFontTx/>
              <a:buChar char="-"/>
            </a:pPr>
            <a:r>
              <a:rPr lang="en-US" baseline="0" dirty="0" smtClean="0"/>
              <a:t>Antispyware</a:t>
            </a:r>
          </a:p>
          <a:p>
            <a:pPr marL="171450" indent="-171450">
              <a:buFontTx/>
              <a:buChar char="-"/>
            </a:pPr>
            <a:r>
              <a:rPr lang="en-US" baseline="0" dirty="0" smtClean="0"/>
              <a:t>Browsers</a:t>
            </a:r>
          </a:p>
          <a:p>
            <a:pPr marL="171450" indent="-171450">
              <a:buFontTx/>
              <a:buChar char="-"/>
            </a:pPr>
            <a:r>
              <a:rPr lang="en-US" baseline="0" dirty="0" smtClean="0"/>
              <a:t>Accessories</a:t>
            </a:r>
          </a:p>
          <a:p>
            <a:pPr marL="628650" lvl="1" indent="-171450">
              <a:buFontTx/>
              <a:buChar char="-"/>
            </a:pPr>
            <a:r>
              <a:rPr lang="en-US" baseline="0" dirty="0" smtClean="0"/>
              <a:t>Headset</a:t>
            </a:r>
          </a:p>
          <a:p>
            <a:pPr marL="628650" lvl="1" indent="-171450">
              <a:buFontTx/>
              <a:buChar char="-"/>
            </a:pPr>
            <a:r>
              <a:rPr lang="en-US" baseline="0" dirty="0" smtClean="0"/>
              <a:t>Microphone</a:t>
            </a:r>
          </a:p>
          <a:p>
            <a:pPr marL="628650" lvl="1" indent="-171450">
              <a:buFontTx/>
              <a:buChar char="-"/>
            </a:pPr>
            <a:r>
              <a:rPr lang="en-US" baseline="0" dirty="0" smtClean="0"/>
              <a:t>Speakers</a:t>
            </a:r>
          </a:p>
          <a:p>
            <a:pPr marL="628650" lvl="1" indent="-171450">
              <a:buFontTx/>
              <a:buChar char="-"/>
            </a:pPr>
            <a:r>
              <a:rPr lang="en-US" baseline="0" dirty="0" smtClean="0"/>
              <a:t>Webcam</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13</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user signup</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Step 2 – Hardware &amp; Software – MOBILE AND TABLET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Add</a:t>
            </a:r>
            <a:r>
              <a:rPr lang="en-US" baseline="0" dirty="0" smtClean="0"/>
              <a:t> Devices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Handset Manufacturer</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Handset Model</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Handset Operation System</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Wireless Carrier</a:t>
            </a:r>
            <a:endParaRPr lang="en-US" dirty="0" smtClean="0"/>
          </a:p>
          <a:p>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14</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user signup</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Step 2 – Hardware &amp; Software – SMART</a:t>
            </a:r>
            <a:r>
              <a:rPr lang="en-US" baseline="0" dirty="0" smtClean="0"/>
              <a:t> TV AND OTHER</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Categories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Smart TVs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Gaming Consoles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Wearables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Smart Blu-Ray Players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Set Top Boxes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Home Appliances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Autos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TV Provider</a:t>
            </a:r>
            <a:endParaRPr lang="en-US" dirty="0" smtClean="0"/>
          </a:p>
          <a:p>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15</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Get Started - https://www.utest.com/earning-money</a:t>
            </a:r>
          </a:p>
          <a:p>
            <a:endParaRPr lang="en-US" dirty="0" smtClean="0"/>
          </a:p>
          <a:p>
            <a:r>
              <a:rPr lang="en-US" dirty="0" smtClean="0"/>
              <a:t>Step 1: Complete a Full </a:t>
            </a:r>
            <a:r>
              <a:rPr lang="en-US" dirty="0" err="1" smtClean="0"/>
              <a:t>uTest</a:t>
            </a:r>
            <a:r>
              <a:rPr lang="en-US" dirty="0" smtClean="0"/>
              <a:t> Profile</a:t>
            </a:r>
          </a:p>
          <a:p>
            <a:endParaRPr lang="en-US" dirty="0" smtClean="0"/>
          </a:p>
          <a:p>
            <a:r>
              <a:rPr lang="en-US" sz="1200" b="0" i="0" kern="1200" dirty="0" smtClean="0">
                <a:solidFill>
                  <a:schemeClr val="tx1"/>
                </a:solidFill>
                <a:effectLst/>
                <a:latin typeface="+mn-lt"/>
                <a:ea typeface="+mn-ea"/>
                <a:cs typeface="+mn-cs"/>
              </a:rPr>
              <a:t>We match projects to those testers who meet the specific customer criteria. By keeping your profile up-to-date, you increase the likelihood of getting invited to paid projects.</a:t>
            </a:r>
            <a:endParaRPr lang="en-US" dirty="0" smtClean="0"/>
          </a:p>
          <a:p>
            <a:endParaRPr lang="en-US" dirty="0" smtClean="0"/>
          </a:p>
          <a:p>
            <a:r>
              <a:rPr lang="en-US" dirty="0" smtClean="0"/>
              <a:t>Step 2: Show us Your Skills</a:t>
            </a:r>
          </a:p>
          <a:p>
            <a:endParaRPr lang="en-US" dirty="0" smtClean="0"/>
          </a:p>
          <a:p>
            <a:r>
              <a:rPr lang="en-US" sz="1200" b="0" i="0" kern="1200" dirty="0" err="1" smtClean="0">
                <a:solidFill>
                  <a:schemeClr val="tx1"/>
                </a:solidFill>
                <a:effectLst/>
                <a:latin typeface="+mn-lt"/>
                <a:ea typeface="+mn-ea"/>
                <a:cs typeface="+mn-cs"/>
              </a:rPr>
              <a:t>uTest</a:t>
            </a:r>
            <a:r>
              <a:rPr lang="en-US" sz="1200" b="0" i="0" kern="1200" dirty="0" smtClean="0">
                <a:solidFill>
                  <a:schemeClr val="tx1"/>
                </a:solidFill>
                <a:effectLst/>
                <a:latin typeface="+mn-lt"/>
                <a:ea typeface="+mn-ea"/>
                <a:cs typeface="+mn-cs"/>
              </a:rPr>
              <a:t> invites testers to an audition -- called the </a:t>
            </a:r>
            <a:r>
              <a:rPr lang="en-US" sz="1200" b="0" i="0" kern="1200" dirty="0" err="1" smtClean="0">
                <a:solidFill>
                  <a:schemeClr val="tx1"/>
                </a:solidFill>
                <a:effectLst/>
                <a:latin typeface="+mn-lt"/>
                <a:ea typeface="+mn-ea"/>
                <a:cs typeface="+mn-cs"/>
              </a:rPr>
              <a:t>uTest</a:t>
            </a:r>
            <a:r>
              <a:rPr lang="en-US" sz="1200" b="0" i="0" kern="1200" dirty="0" smtClean="0">
                <a:solidFill>
                  <a:schemeClr val="tx1"/>
                </a:solidFill>
                <a:effectLst/>
                <a:latin typeface="+mn-lt"/>
                <a:ea typeface="+mn-ea"/>
                <a:cs typeface="+mn-cs"/>
              </a:rPr>
              <a:t> Sandbox -- so they can see how projects work, understand the </a:t>
            </a:r>
            <a:r>
              <a:rPr lang="en-US" sz="1200" b="0" i="0" kern="1200" dirty="0" err="1" smtClean="0">
                <a:solidFill>
                  <a:schemeClr val="tx1"/>
                </a:solidFill>
                <a:effectLst/>
                <a:latin typeface="+mn-lt"/>
                <a:ea typeface="+mn-ea"/>
                <a:cs typeface="+mn-cs"/>
              </a:rPr>
              <a:t>uTest</a:t>
            </a:r>
            <a:r>
              <a:rPr lang="en-US" sz="1200" b="0" i="0" kern="1200" dirty="0" smtClean="0">
                <a:solidFill>
                  <a:schemeClr val="tx1"/>
                </a:solidFill>
                <a:effectLst/>
                <a:latin typeface="+mn-lt"/>
                <a:ea typeface="+mn-ea"/>
                <a:cs typeface="+mn-cs"/>
              </a:rPr>
              <a:t> platform, and show off their skills.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Sandbox 101</a:t>
            </a: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uTest</a:t>
            </a:r>
            <a:r>
              <a:rPr lang="en-US" sz="1200" b="0" i="0" kern="1200" dirty="0" smtClean="0">
                <a:solidFill>
                  <a:schemeClr val="tx1"/>
                </a:solidFill>
                <a:effectLst/>
                <a:latin typeface="+mn-lt"/>
                <a:ea typeface="+mn-ea"/>
                <a:cs typeface="+mn-cs"/>
              </a:rPr>
              <a:t> Sandbox 101 is a program that provides newly registered (or currently unrated) </a:t>
            </a:r>
            <a:r>
              <a:rPr lang="en-US" sz="1200" b="0" i="0" kern="1200" dirty="0" err="1" smtClean="0">
                <a:solidFill>
                  <a:schemeClr val="tx1"/>
                </a:solidFill>
                <a:effectLst/>
                <a:latin typeface="+mn-lt"/>
                <a:ea typeface="+mn-ea"/>
                <a:cs typeface="+mn-cs"/>
              </a:rPr>
              <a:t>uTesters</a:t>
            </a:r>
            <a:r>
              <a:rPr lang="en-US" sz="1200" b="0" i="0" kern="1200" dirty="0" smtClean="0">
                <a:solidFill>
                  <a:schemeClr val="tx1"/>
                </a:solidFill>
                <a:effectLst/>
                <a:latin typeface="+mn-lt"/>
                <a:ea typeface="+mn-ea"/>
                <a:cs typeface="+mn-cs"/>
              </a:rPr>
              <a:t> with the opportunity to evaluate </a:t>
            </a:r>
            <a:r>
              <a:rPr lang="en-US" sz="1200" b="0" i="0" kern="1200" dirty="0" err="1" smtClean="0">
                <a:solidFill>
                  <a:schemeClr val="tx1"/>
                </a:solidFill>
                <a:effectLst/>
                <a:latin typeface="+mn-lt"/>
                <a:ea typeface="+mn-ea"/>
                <a:cs typeface="+mn-cs"/>
              </a:rPr>
              <a:t>uTest</a:t>
            </a:r>
            <a:r>
              <a:rPr lang="en-US" sz="1200" b="0" i="0" kern="1200" dirty="0" smtClean="0">
                <a:solidFill>
                  <a:schemeClr val="tx1"/>
                </a:solidFill>
                <a:effectLst/>
                <a:latin typeface="+mn-lt"/>
                <a:ea typeface="+mn-ea"/>
                <a:cs typeface="+mn-cs"/>
              </a:rPr>
              <a:t>, and likewise an opportunity for </a:t>
            </a:r>
            <a:r>
              <a:rPr lang="en-US" sz="1200" b="0" i="0" kern="1200" dirty="0" err="1" smtClean="0">
                <a:solidFill>
                  <a:schemeClr val="tx1"/>
                </a:solidFill>
                <a:effectLst/>
                <a:latin typeface="+mn-lt"/>
                <a:ea typeface="+mn-ea"/>
                <a:cs typeface="+mn-cs"/>
              </a:rPr>
              <a:t>uTest</a:t>
            </a:r>
            <a:r>
              <a:rPr lang="en-US" sz="1200" b="0" i="0" kern="1200" dirty="0" smtClean="0">
                <a:solidFill>
                  <a:schemeClr val="tx1"/>
                </a:solidFill>
                <a:effectLst/>
                <a:latin typeface="+mn-lt"/>
                <a:ea typeface="+mn-ea"/>
                <a:cs typeface="+mn-cs"/>
              </a:rPr>
              <a:t> to evaluate new </a:t>
            </a:r>
            <a:r>
              <a:rPr lang="en-US" sz="1200" b="0" i="0" kern="1200" dirty="0" err="1" smtClean="0">
                <a:solidFill>
                  <a:schemeClr val="tx1"/>
                </a:solidFill>
                <a:effectLst/>
                <a:latin typeface="+mn-lt"/>
                <a:ea typeface="+mn-ea"/>
                <a:cs typeface="+mn-cs"/>
              </a:rPr>
              <a:t>uTesters</a:t>
            </a:r>
            <a:r>
              <a:rPr lang="en-US" sz="1200" b="0" i="0" kern="1200" dirty="0" smtClean="0">
                <a:solidFill>
                  <a:schemeClr val="tx1"/>
                </a:solidFill>
                <a:effectLst/>
                <a:latin typeface="+mn-lt"/>
                <a:ea typeface="+mn-ea"/>
                <a:cs typeface="+mn-cs"/>
              </a:rPr>
              <a:t>. This involves participating in an unpaid “audition” test cycle that closely mimics a regular, paid </a:t>
            </a:r>
            <a:r>
              <a:rPr lang="en-US" sz="1200" b="0" i="0" kern="1200" dirty="0" err="1" smtClean="0">
                <a:solidFill>
                  <a:schemeClr val="tx1"/>
                </a:solidFill>
                <a:effectLst/>
                <a:latin typeface="+mn-lt"/>
                <a:ea typeface="+mn-ea"/>
                <a:cs typeface="+mn-cs"/>
              </a:rPr>
              <a:t>uTest</a:t>
            </a:r>
            <a:r>
              <a:rPr lang="en-US" sz="1200" b="0" i="0" kern="1200" dirty="0" smtClean="0">
                <a:solidFill>
                  <a:schemeClr val="tx1"/>
                </a:solidFill>
                <a:effectLst/>
                <a:latin typeface="+mn-lt"/>
                <a:ea typeface="+mn-ea"/>
                <a:cs typeface="+mn-cs"/>
              </a:rPr>
              <a:t> test cycle.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Step 3: Further Sharpen Your Skills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provide free </a:t>
            </a:r>
            <a:r>
              <a:rPr lang="en-US" sz="1200" b="0" i="0" u="none" strike="noStrike" kern="1200" dirty="0" smtClean="0">
                <a:solidFill>
                  <a:schemeClr val="tx1"/>
                </a:solidFill>
                <a:effectLst/>
                <a:latin typeface="+mn-lt"/>
                <a:ea typeface="+mn-ea"/>
                <a:cs typeface="+mn-cs"/>
                <a:hlinkClick r:id="rId3"/>
              </a:rPr>
              <a:t>Courses</a:t>
            </a:r>
            <a:r>
              <a:rPr lang="en-US" sz="1200" b="0" i="0" kern="1200" dirty="0" smtClean="0">
                <a:solidFill>
                  <a:schemeClr val="tx1"/>
                </a:solidFill>
                <a:effectLst/>
                <a:latin typeface="+mn-lt"/>
                <a:ea typeface="+mn-ea"/>
                <a:cs typeface="+mn-cs"/>
              </a:rPr>
              <a:t>. Taking these courses will ensure that you are primed for success when you begin to take on paid projects.</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16</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mn-lt"/>
                <a:ea typeface="+mn-ea"/>
                <a:cs typeface="+mn-cs"/>
              </a:rPr>
              <a:t>Test Cycle Types</a:t>
            </a:r>
            <a:endParaRPr lang="en-US" sz="1200" b="1"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uTest</a:t>
            </a:r>
            <a:r>
              <a:rPr lang="en-US" sz="1200" b="0" i="0" kern="1200" dirty="0" smtClean="0">
                <a:solidFill>
                  <a:schemeClr val="tx1"/>
                </a:solidFill>
                <a:effectLst/>
                <a:latin typeface="+mn-lt"/>
                <a:ea typeface="+mn-ea"/>
                <a:cs typeface="+mn-cs"/>
              </a:rPr>
              <a:t> offers several types of testing projects to appeal to many types of software testers.</a:t>
            </a:r>
          </a:p>
          <a:p>
            <a:endParaRPr lang="en-US" dirty="0" smtClean="0"/>
          </a:p>
          <a:p>
            <a:r>
              <a:rPr lang="en-US" sz="1200" b="0" i="0" kern="1200" dirty="0" smtClean="0">
                <a:solidFill>
                  <a:schemeClr val="tx1"/>
                </a:solidFill>
                <a:effectLst/>
                <a:latin typeface="+mn-lt"/>
                <a:ea typeface="+mn-ea"/>
                <a:cs typeface="+mn-cs"/>
              </a:rPr>
              <a:t>There’s a section of your profile titled "</a:t>
            </a:r>
            <a:r>
              <a:rPr lang="en-US" sz="1200" b="1" i="0" kern="1200" dirty="0" smtClean="0">
                <a:solidFill>
                  <a:schemeClr val="tx1"/>
                </a:solidFill>
                <a:effectLst/>
                <a:latin typeface="+mn-lt"/>
                <a:ea typeface="+mn-ea"/>
                <a:cs typeface="+mn-cs"/>
              </a:rPr>
              <a:t>Testing Settings</a:t>
            </a:r>
            <a:r>
              <a:rPr lang="en-US" sz="1200" b="0" i="0" kern="1200" dirty="0" smtClean="0">
                <a:solidFill>
                  <a:schemeClr val="tx1"/>
                </a:solidFill>
                <a:effectLst/>
                <a:latin typeface="+mn-lt"/>
                <a:ea typeface="+mn-ea"/>
                <a:cs typeface="+mn-cs"/>
              </a:rPr>
              <a:t>" where you need to select at least one testing type (outlined above), and a section titled "</a:t>
            </a:r>
            <a:r>
              <a:rPr lang="en-US" sz="1200" b="1" i="0" kern="1200" dirty="0" smtClean="0">
                <a:solidFill>
                  <a:schemeClr val="tx1"/>
                </a:solidFill>
                <a:effectLst/>
                <a:latin typeface="+mn-lt"/>
                <a:ea typeface="+mn-ea"/>
                <a:cs typeface="+mn-cs"/>
              </a:rPr>
              <a:t>Hardware &amp; Software</a:t>
            </a:r>
            <a:r>
              <a:rPr lang="en-US" sz="1200" b="0" i="0" kern="1200" dirty="0" smtClean="0">
                <a:solidFill>
                  <a:schemeClr val="tx1"/>
                </a:solidFill>
                <a:effectLst/>
                <a:latin typeface="+mn-lt"/>
                <a:ea typeface="+mn-ea"/>
                <a:cs typeface="+mn-cs"/>
              </a:rPr>
              <a:t>" where you must select at least one app type (Mobile, Web,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 To match you with the best opportunities you are encouraged to select only the testing types you are familiar with or have had some experience in.</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17</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How am I rated as a tester?</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All testers are rated against other active members of the community based on their quality and activity level (tester rating calculations are performed on a daily basis). There are a total of five tiers for the rated tester: Gold, Silver, Bronze, Proven, and Rated tier (if you do not have a badge, this simply means that you have not filed enough "activity" points). Testers can be Gold in Functional testing, and be lower or even unrated in other testing types.</a:t>
            </a:r>
          </a:p>
          <a:p>
            <a:endParaRPr lang="en-US" dirty="0" smtClean="0"/>
          </a:p>
          <a:p>
            <a:r>
              <a:rPr lang="en-US" sz="1200" b="0" i="0" kern="1200" dirty="0" smtClean="0">
                <a:solidFill>
                  <a:schemeClr val="tx1"/>
                </a:solidFill>
                <a:effectLst/>
                <a:latin typeface="+mn-lt"/>
                <a:ea typeface="+mn-ea"/>
                <a:cs typeface="+mn-cs"/>
              </a:rPr>
              <a:t>Gold/Silver/Bronze testers receive higher payout rates than other members of the testing community: Gold testers receive a 10% premium on all approved reports, while Silver and Bronze testers receive a 5% and 2.5% premium, respectively. </a:t>
            </a:r>
            <a:r>
              <a:rPr lang="en-US" sz="1200" b="1" i="0" kern="1200" dirty="0" smtClean="0">
                <a:solidFill>
                  <a:schemeClr val="tx1"/>
                </a:solidFill>
                <a:effectLst/>
                <a:latin typeface="+mn-lt"/>
                <a:ea typeface="+mn-ea"/>
                <a:cs typeface="+mn-cs"/>
              </a:rPr>
              <a:t>Payout increases are determined by the rating that applies to the test cycle's testing type</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18</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What's </a:t>
            </a:r>
            <a:r>
              <a:rPr lang="en-US" sz="1200" b="1" i="0" kern="1200" dirty="0" err="1" smtClean="0">
                <a:solidFill>
                  <a:schemeClr val="tx1"/>
                </a:solidFill>
                <a:effectLst/>
                <a:latin typeface="+mn-lt"/>
                <a:ea typeface="+mn-ea"/>
                <a:cs typeface="+mn-cs"/>
              </a:rPr>
              <a:t>Testlio</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Testlio</a:t>
            </a:r>
            <a:r>
              <a:rPr lang="en-US" sz="1200" b="0" i="0" kern="1200" dirty="0" smtClean="0">
                <a:solidFill>
                  <a:schemeClr val="tx1"/>
                </a:solidFill>
                <a:effectLst/>
                <a:latin typeface="+mn-lt"/>
                <a:ea typeface="+mn-ea"/>
                <a:cs typeface="+mn-cs"/>
              </a:rPr>
              <a:t> is a community of testers that help companies make sure their products work.</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Testlio</a:t>
            </a:r>
            <a:r>
              <a:rPr lang="en-US" sz="1200" b="0" i="0" kern="1200" dirty="0" smtClean="0">
                <a:solidFill>
                  <a:schemeClr val="tx1"/>
                </a:solidFill>
                <a:effectLst/>
                <a:latin typeface="+mn-lt"/>
                <a:ea typeface="+mn-ea"/>
                <a:cs typeface="+mn-cs"/>
              </a:rPr>
              <a:t> is based in San Francisco and Tallinn, Estonia.</a:t>
            </a:r>
            <a:endParaRPr lang="en-US" dirty="0" smtClean="0"/>
          </a:p>
          <a:p>
            <a:pPr marL="0" indent="0">
              <a:buNone/>
            </a:pPr>
            <a:endParaRPr lang="en-US" dirty="0" smtClean="0"/>
          </a:p>
          <a:p>
            <a:pPr marL="0" indent="0">
              <a:buNone/>
            </a:pPr>
            <a:r>
              <a:rPr lang="en-US" dirty="0" err="1" smtClean="0"/>
              <a:t>Testlio</a:t>
            </a:r>
            <a:r>
              <a:rPr lang="en-US" dirty="0" smtClean="0"/>
              <a:t> emphasizes</a:t>
            </a:r>
            <a:r>
              <a:rPr lang="en-US" baseline="0" dirty="0" smtClean="0"/>
              <a:t> that Quality matters.</a:t>
            </a:r>
          </a:p>
          <a:p>
            <a:pPr marL="0" indent="0">
              <a:buNone/>
            </a:pPr>
            <a:endParaRPr lang="en-US" baseline="0" dirty="0" smtClean="0"/>
          </a:p>
          <a:p>
            <a:pPr marL="0" indent="0">
              <a:buNone/>
            </a:pPr>
            <a:r>
              <a:rPr lang="en-US" sz="1200" b="0" i="0" kern="1200" dirty="0" smtClean="0">
                <a:solidFill>
                  <a:schemeClr val="tx1"/>
                </a:solidFill>
                <a:effectLst/>
                <a:latin typeface="+mn-lt"/>
                <a:ea typeface="+mn-ea"/>
                <a:cs typeface="+mn-cs"/>
              </a:rPr>
              <a:t>Testing shouldn’t be based off of the number of bugs you catch. What matters is the impact you have on the end product. At </a:t>
            </a:r>
            <a:r>
              <a:rPr lang="en-US" sz="1200" b="0" i="0" kern="1200" dirty="0" err="1" smtClean="0">
                <a:solidFill>
                  <a:schemeClr val="tx1"/>
                </a:solidFill>
                <a:effectLst/>
                <a:latin typeface="+mn-lt"/>
                <a:ea typeface="+mn-ea"/>
                <a:cs typeface="+mn-cs"/>
              </a:rPr>
              <a:t>Testlio</a:t>
            </a:r>
            <a:r>
              <a:rPr lang="en-US" sz="1200" b="0" i="0" kern="1200" dirty="0" smtClean="0">
                <a:solidFill>
                  <a:schemeClr val="tx1"/>
                </a:solidFill>
                <a:effectLst/>
                <a:latin typeface="+mn-lt"/>
                <a:ea typeface="+mn-ea"/>
                <a:cs typeface="+mn-cs"/>
              </a:rPr>
              <a:t>, we value the quality of the bugs you find, rather than the quantity.</a:t>
            </a:r>
            <a:endParaRPr lang="en-US" dirty="0" smtClean="0"/>
          </a:p>
          <a:p>
            <a:pPr marL="228600" indent="-228600">
              <a:buAutoNum type="arabicPeriod"/>
            </a:pPr>
            <a:endParaRPr lang="en-US" dirty="0" smtClean="0"/>
          </a:p>
          <a:p>
            <a:pPr marL="228600" indent="-228600">
              <a:buAutoNum type="arabicPeriod"/>
            </a:pPr>
            <a:r>
              <a:rPr lang="en-US" dirty="0" smtClean="0"/>
              <a:t>Get verified</a:t>
            </a:r>
            <a:r>
              <a:rPr lang="en-US" baseline="0" dirty="0" smtClean="0"/>
              <a:t> - </a:t>
            </a:r>
            <a:r>
              <a:rPr lang="en-US" sz="1200" b="0" i="0" kern="1200" dirty="0" smtClean="0">
                <a:solidFill>
                  <a:schemeClr val="tx1"/>
                </a:solidFill>
                <a:effectLst/>
                <a:latin typeface="+mn-lt"/>
                <a:ea typeface="+mn-ea"/>
                <a:cs typeface="+mn-cs"/>
              </a:rPr>
              <a:t>Each tester goes through our verification process to make sure our community is made up of expert testers.</a:t>
            </a:r>
          </a:p>
          <a:p>
            <a:pPr marL="228600" indent="-228600">
              <a:buAutoNum type="arabicPeriod"/>
            </a:pPr>
            <a:r>
              <a:rPr lang="en-US" sz="1200" b="0" i="0" kern="1200" dirty="0" smtClean="0">
                <a:solidFill>
                  <a:schemeClr val="tx1"/>
                </a:solidFill>
                <a:effectLst/>
                <a:latin typeface="+mn-lt"/>
                <a:ea typeface="+mn-ea"/>
                <a:cs typeface="+mn-cs"/>
              </a:rPr>
              <a:t>Crush bugs - Once you’ve been verified, you will be invited to a project you can work on around your own schedule.</a:t>
            </a:r>
          </a:p>
          <a:p>
            <a:pPr marL="228600" indent="-228600">
              <a:buAutoNum type="arabicPeriod"/>
            </a:pPr>
            <a:r>
              <a:rPr lang="en-US" sz="1200" b="0" i="0" kern="1200" dirty="0" smtClean="0">
                <a:solidFill>
                  <a:schemeClr val="tx1"/>
                </a:solidFill>
                <a:effectLst/>
                <a:latin typeface="+mn-lt"/>
                <a:ea typeface="+mn-ea"/>
                <a:cs typeface="+mn-cs"/>
              </a:rPr>
              <a:t>Get paid - Make up to $35/</a:t>
            </a:r>
            <a:r>
              <a:rPr lang="en-US" sz="1200" b="0" i="0" kern="1200" dirty="0" err="1" smtClean="0">
                <a:solidFill>
                  <a:schemeClr val="tx1"/>
                </a:solidFill>
                <a:effectLst/>
                <a:latin typeface="+mn-lt"/>
                <a:ea typeface="+mn-ea"/>
                <a:cs typeface="+mn-cs"/>
              </a:rPr>
              <a:t>hr</a:t>
            </a:r>
            <a:r>
              <a:rPr lang="en-US" sz="1200" b="0" i="0" kern="1200" dirty="0" smtClean="0">
                <a:solidFill>
                  <a:schemeClr val="tx1"/>
                </a:solidFill>
                <a:effectLst/>
                <a:latin typeface="+mn-lt"/>
                <a:ea typeface="+mn-ea"/>
                <a:cs typeface="+mn-cs"/>
              </a:rPr>
              <a:t> for doing what you love. After each test cycle you will receive payment for the hours you’ve been assigned to test.</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19</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What's </a:t>
            </a:r>
            <a:r>
              <a:rPr lang="en-US" sz="1200" b="1" i="0" kern="1200" dirty="0" err="1" smtClean="0">
                <a:solidFill>
                  <a:schemeClr val="tx1"/>
                </a:solidFill>
                <a:effectLst/>
                <a:latin typeface="+mn-lt"/>
                <a:ea typeface="+mn-ea"/>
                <a:cs typeface="+mn-cs"/>
              </a:rPr>
              <a:t>Testlio</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Testlio</a:t>
            </a:r>
            <a:r>
              <a:rPr lang="en-US" sz="1200" b="0" i="0" kern="1200" dirty="0" smtClean="0">
                <a:solidFill>
                  <a:schemeClr val="tx1"/>
                </a:solidFill>
                <a:effectLst/>
                <a:latin typeface="+mn-lt"/>
                <a:ea typeface="+mn-ea"/>
                <a:cs typeface="+mn-cs"/>
              </a:rPr>
              <a:t> is a community of testers that help companies make sure their products work.</a:t>
            </a:r>
            <a:endParaRPr lang="en-US" dirty="0" smtClean="0"/>
          </a:p>
          <a:p>
            <a:pPr marL="0" indent="0">
              <a:buNone/>
            </a:pPr>
            <a:endParaRPr lang="en-US" dirty="0" smtClean="0"/>
          </a:p>
          <a:p>
            <a:pPr marL="0" indent="0">
              <a:buNone/>
            </a:pPr>
            <a:r>
              <a:rPr lang="en-US" dirty="0" err="1" smtClean="0"/>
              <a:t>Testlio</a:t>
            </a:r>
            <a:r>
              <a:rPr lang="en-US" dirty="0" smtClean="0"/>
              <a:t> emphasizes</a:t>
            </a:r>
            <a:r>
              <a:rPr lang="en-US" baseline="0" dirty="0" smtClean="0"/>
              <a:t> that Quality matters.</a:t>
            </a:r>
          </a:p>
          <a:p>
            <a:pPr marL="0" indent="0">
              <a:buNone/>
            </a:pPr>
            <a:endParaRPr lang="en-US" baseline="0" dirty="0" smtClean="0"/>
          </a:p>
          <a:p>
            <a:pPr marL="0" indent="0">
              <a:buNone/>
            </a:pPr>
            <a:r>
              <a:rPr lang="en-US" sz="1200" b="0" i="0" kern="1200" dirty="0" smtClean="0">
                <a:solidFill>
                  <a:schemeClr val="tx1"/>
                </a:solidFill>
                <a:effectLst/>
                <a:latin typeface="+mn-lt"/>
                <a:ea typeface="+mn-ea"/>
                <a:cs typeface="+mn-cs"/>
              </a:rPr>
              <a:t>Testing shouldn’t be based off of the number of bugs you catch. What matters is the impact you have on the end product. At </a:t>
            </a:r>
            <a:r>
              <a:rPr lang="en-US" sz="1200" b="0" i="0" kern="1200" dirty="0" err="1" smtClean="0">
                <a:solidFill>
                  <a:schemeClr val="tx1"/>
                </a:solidFill>
                <a:effectLst/>
                <a:latin typeface="+mn-lt"/>
                <a:ea typeface="+mn-ea"/>
                <a:cs typeface="+mn-cs"/>
              </a:rPr>
              <a:t>Testlio</a:t>
            </a:r>
            <a:r>
              <a:rPr lang="en-US" sz="1200" b="0" i="0" kern="1200" dirty="0" smtClean="0">
                <a:solidFill>
                  <a:schemeClr val="tx1"/>
                </a:solidFill>
                <a:effectLst/>
                <a:latin typeface="+mn-lt"/>
                <a:ea typeface="+mn-ea"/>
                <a:cs typeface="+mn-cs"/>
              </a:rPr>
              <a:t>, we value the quality of the bugs you find, rather than the quantity.</a:t>
            </a:r>
            <a:endParaRPr lang="en-US" dirty="0" smtClean="0"/>
          </a:p>
          <a:p>
            <a:pPr marL="228600" indent="-228600">
              <a:buAutoNum type="arabicPeriod"/>
            </a:pPr>
            <a:endParaRPr lang="en-US" dirty="0" smtClean="0"/>
          </a:p>
          <a:p>
            <a:pPr marL="228600" indent="-228600">
              <a:buAutoNum type="arabicPeriod"/>
            </a:pPr>
            <a:r>
              <a:rPr lang="en-US" dirty="0" smtClean="0"/>
              <a:t>Get verified</a:t>
            </a:r>
            <a:r>
              <a:rPr lang="en-US" baseline="0" dirty="0" smtClean="0"/>
              <a:t> - </a:t>
            </a:r>
            <a:r>
              <a:rPr lang="en-US" sz="1200" b="0" i="0" kern="1200" dirty="0" smtClean="0">
                <a:solidFill>
                  <a:schemeClr val="tx1"/>
                </a:solidFill>
                <a:effectLst/>
                <a:latin typeface="+mn-lt"/>
                <a:ea typeface="+mn-ea"/>
                <a:cs typeface="+mn-cs"/>
              </a:rPr>
              <a:t>Each tester goes through our verification process to make sure our community is made up of expert testers.</a:t>
            </a:r>
          </a:p>
          <a:p>
            <a:pPr marL="228600" indent="-228600">
              <a:buAutoNum type="arabicPeriod"/>
            </a:pPr>
            <a:r>
              <a:rPr lang="en-US" sz="1200" b="0" i="0" kern="1200" dirty="0" smtClean="0">
                <a:solidFill>
                  <a:schemeClr val="tx1"/>
                </a:solidFill>
                <a:effectLst/>
                <a:latin typeface="+mn-lt"/>
                <a:ea typeface="+mn-ea"/>
                <a:cs typeface="+mn-cs"/>
              </a:rPr>
              <a:t>Crush bugs - Once you’ve been verified, you will be invited to a project you can work on around your own schedule.</a:t>
            </a:r>
          </a:p>
          <a:p>
            <a:pPr marL="228600" indent="-228600">
              <a:buAutoNum type="arabicPeriod"/>
            </a:pPr>
            <a:r>
              <a:rPr lang="en-US" sz="1200" b="0" i="0" kern="1200" dirty="0" smtClean="0">
                <a:solidFill>
                  <a:schemeClr val="tx1"/>
                </a:solidFill>
                <a:effectLst/>
                <a:latin typeface="+mn-lt"/>
                <a:ea typeface="+mn-ea"/>
                <a:cs typeface="+mn-cs"/>
              </a:rPr>
              <a:t>Get paid - Make up to $35/</a:t>
            </a:r>
            <a:r>
              <a:rPr lang="en-US" sz="1200" b="0" i="0" kern="1200" dirty="0" err="1" smtClean="0">
                <a:solidFill>
                  <a:schemeClr val="tx1"/>
                </a:solidFill>
                <a:effectLst/>
                <a:latin typeface="+mn-lt"/>
                <a:ea typeface="+mn-ea"/>
                <a:cs typeface="+mn-cs"/>
              </a:rPr>
              <a:t>hr</a:t>
            </a:r>
            <a:r>
              <a:rPr lang="en-US" sz="1200" b="0" i="0" kern="1200" dirty="0" smtClean="0">
                <a:solidFill>
                  <a:schemeClr val="tx1"/>
                </a:solidFill>
                <a:effectLst/>
                <a:latin typeface="+mn-lt"/>
                <a:ea typeface="+mn-ea"/>
                <a:cs typeface="+mn-cs"/>
              </a:rPr>
              <a:t> for doing what you love. After each test cycle you will receive payment for the hours you’ve been assigned to test.</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20</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3</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Click the “Become</a:t>
            </a:r>
            <a:r>
              <a:rPr lang="en-US" baseline="0" dirty="0" smtClean="0"/>
              <a:t> a tester” link in the footer under the Community section.</a:t>
            </a:r>
          </a:p>
          <a:p>
            <a:pPr marL="0" indent="0">
              <a:buNone/>
            </a:pPr>
            <a:endParaRPr lang="en-US" baseline="0" dirty="0" smtClean="0"/>
          </a:p>
          <a:p>
            <a:pPr marL="0" indent="0">
              <a:buNone/>
            </a:pP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21</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22</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23</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24</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25</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26</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27</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smtClean="0">
                <a:solidFill>
                  <a:schemeClr val="tx1"/>
                </a:solidFill>
                <a:effectLst/>
                <a:latin typeface="+mn-lt"/>
                <a:ea typeface="+mn-ea"/>
                <a:cs typeface="+mn-cs"/>
              </a:rPr>
              <a:t>Useful resources to help you get started (from Intro e-mail):</a:t>
            </a:r>
          </a:p>
          <a:p>
            <a:pPr marL="171450" indent="-171450">
              <a:buFontTx/>
              <a:buChar char="-"/>
            </a:pPr>
            <a:r>
              <a:rPr lang="en-US" sz="1200" b="0" i="0" kern="1200" baseline="0" dirty="0" smtClean="0">
                <a:solidFill>
                  <a:schemeClr val="tx1"/>
                </a:solidFill>
                <a:effectLst/>
                <a:latin typeface="+mn-lt"/>
                <a:ea typeface="+mn-ea"/>
                <a:cs typeface="+mn-cs"/>
              </a:rPr>
              <a:t>Intro video: </a:t>
            </a:r>
            <a:r>
              <a:rPr lang="en-US" sz="1200" dirty="0" smtClean="0">
                <a:solidFill>
                  <a:schemeClr val="bg1"/>
                </a:solidFill>
              </a:rPr>
              <a:t>https://vimeo.com/129539889</a:t>
            </a:r>
          </a:p>
          <a:p>
            <a:pPr marL="171450" indent="-171450">
              <a:buFontTx/>
              <a:buChar char="-"/>
            </a:pPr>
            <a:r>
              <a:rPr lang="en-US" sz="1200" b="0" i="0" kern="1200" dirty="0" smtClean="0">
                <a:solidFill>
                  <a:schemeClr val="tx1"/>
                </a:solidFill>
                <a:effectLst/>
                <a:latin typeface="+mn-lt"/>
                <a:ea typeface="+mn-ea"/>
                <a:cs typeface="+mn-cs"/>
              </a:rPr>
              <a:t>How to report bugs effectively: https://testlio.com/blog/kiss-method-for-bug-reporting/</a:t>
            </a:r>
          </a:p>
          <a:p>
            <a:pPr marL="171450" indent="-171450">
              <a:buFontTx/>
              <a:buChar char="-"/>
            </a:pPr>
            <a:r>
              <a:rPr lang="en-US" sz="1200" b="0" i="0" kern="1200" dirty="0" smtClean="0">
                <a:solidFill>
                  <a:schemeClr val="tx1"/>
                </a:solidFill>
                <a:effectLst/>
                <a:latin typeface="+mn-lt"/>
                <a:ea typeface="+mn-ea"/>
                <a:cs typeface="+mn-cs"/>
              </a:rPr>
              <a:t>Expectations of you as a tester: https://testlio.com/blog/the-10-core-values-all-expert-testers-have-in-common/</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28</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What's </a:t>
            </a:r>
            <a:r>
              <a:rPr lang="en-US" sz="1200" b="1" i="0" kern="1200" dirty="0" err="1" smtClean="0">
                <a:solidFill>
                  <a:schemeClr val="tx1"/>
                </a:solidFill>
                <a:effectLst/>
                <a:latin typeface="+mn-lt"/>
                <a:ea typeface="+mn-ea"/>
                <a:cs typeface="+mn-cs"/>
              </a:rPr>
              <a:t>Ubertesters</a:t>
            </a:r>
            <a:r>
              <a:rPr lang="en-US" sz="1200" b="1" i="0" kern="1200" dirty="0" smtClean="0">
                <a:solidFill>
                  <a:schemeClr val="tx1"/>
                </a:solidFill>
                <a:effectLst/>
                <a:latin typeface="+mn-lt"/>
                <a:ea typeface="+mn-ea"/>
                <a:cs typeface="+mn-cs"/>
              </a:rPr>
              <a:t>?</a:t>
            </a:r>
          </a:p>
          <a:p>
            <a:endParaRPr lang="en-US" sz="1200" b="1"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The</a:t>
            </a:r>
            <a:r>
              <a:rPr lang="en-US" sz="1200" b="0" i="0" kern="1200" baseline="0" dirty="0" smtClean="0">
                <a:solidFill>
                  <a:schemeClr val="tx1"/>
                </a:solidFill>
                <a:effectLst/>
                <a:latin typeface="+mn-lt"/>
                <a:ea typeface="+mn-ea"/>
                <a:cs typeface="+mn-cs"/>
              </a:rPr>
              <a:t> perfect tool for QA Managers: </a:t>
            </a:r>
            <a:r>
              <a:rPr lang="en-US" sz="1200" b="0" i="0" kern="1200" dirty="0" smtClean="0">
                <a:solidFill>
                  <a:schemeClr val="tx1"/>
                </a:solidFill>
                <a:effectLst/>
                <a:latin typeface="+mn-lt"/>
                <a:ea typeface="+mn-ea"/>
                <a:cs typeface="+mn-cs"/>
              </a:rPr>
              <a:t>Track all testing sessions in real-time using the </a:t>
            </a:r>
            <a:r>
              <a:rPr lang="en-US" sz="1200" b="0" i="0" kern="1200" dirty="0" err="1" smtClean="0">
                <a:solidFill>
                  <a:schemeClr val="tx1"/>
                </a:solidFill>
                <a:effectLst/>
                <a:latin typeface="+mn-lt"/>
                <a:ea typeface="+mn-ea"/>
                <a:cs typeface="+mn-cs"/>
              </a:rPr>
              <a:t>Ubertesters</a:t>
            </a:r>
            <a:r>
              <a:rPr lang="en-US" sz="1200" b="0" i="0" kern="1200" dirty="0" smtClean="0">
                <a:solidFill>
                  <a:schemeClr val="tx1"/>
                </a:solidFill>
                <a:effectLst/>
                <a:latin typeface="+mn-lt"/>
                <a:ea typeface="+mn-ea"/>
                <a:cs typeface="+mn-cs"/>
              </a:rPr>
              <a:t> dashboard. Distribute builds to your team members </a:t>
            </a:r>
            <a:r>
              <a:rPr lang="en-US" sz="1200" b="0" i="0" u="none" strike="noStrike" kern="1200" dirty="0" smtClean="0">
                <a:solidFill>
                  <a:schemeClr val="tx1"/>
                </a:solidFill>
                <a:effectLst/>
                <a:latin typeface="+mn-lt"/>
                <a:ea typeface="+mn-ea"/>
                <a:cs typeface="+mn-cs"/>
                <a:hlinkClick r:id="rId3"/>
              </a:rPr>
              <a:t>over-the-air</a:t>
            </a:r>
            <a:r>
              <a:rPr lang="en-US" sz="1200" b="0" i="0" kern="1200" dirty="0" smtClean="0">
                <a:solidFill>
                  <a:schemeClr val="tx1"/>
                </a:solidFill>
                <a:effectLst/>
                <a:latin typeface="+mn-lt"/>
                <a:ea typeface="+mn-ea"/>
                <a:cs typeface="+mn-cs"/>
              </a:rPr>
              <a:t>. Create distribution groups for A/B testing of your </a:t>
            </a:r>
            <a:r>
              <a:rPr lang="en-US" sz="1200" b="0" i="0" u="none" strike="noStrike" kern="1200" dirty="0" smtClean="0">
                <a:solidFill>
                  <a:schemeClr val="tx1"/>
                </a:solidFill>
                <a:effectLst/>
                <a:latin typeface="+mn-lt"/>
                <a:ea typeface="+mn-ea"/>
                <a:cs typeface="+mn-cs"/>
                <a:hlinkClick r:id="rId4"/>
              </a:rPr>
              <a:t>iOS</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5"/>
              </a:rPr>
              <a:t>Android</a:t>
            </a:r>
            <a:r>
              <a:rPr lang="en-US" sz="1200" b="0" i="0" kern="1200" dirty="0" smtClean="0">
                <a:solidFill>
                  <a:schemeClr val="tx1"/>
                </a:solidFill>
                <a:effectLst/>
                <a:latin typeface="+mn-lt"/>
                <a:ea typeface="+mn-ea"/>
                <a:cs typeface="+mn-cs"/>
              </a:rPr>
              <a:t> apps. Get a real picture of testers work and review testers’ activity videos. Improve your app based on test-cases execution results, beta testers’ feedbacks, crashes and detailed issues reports. Manage the builds for enhanced security and export the issues to the most popular </a:t>
            </a:r>
            <a:r>
              <a:rPr lang="en-US" sz="1200" b="0" i="0" u="none" strike="noStrike" kern="1200" dirty="0" smtClean="0">
                <a:solidFill>
                  <a:schemeClr val="tx1"/>
                </a:solidFill>
                <a:effectLst/>
                <a:latin typeface="+mn-lt"/>
                <a:ea typeface="+mn-ea"/>
                <a:cs typeface="+mn-cs"/>
                <a:hlinkClick r:id="rId6"/>
              </a:rPr>
              <a:t>bug-tracking-systems</a:t>
            </a:r>
            <a:r>
              <a:rPr lang="en-US" sz="1200" b="0" i="0" kern="1200" dirty="0" smtClean="0">
                <a:solidFill>
                  <a:schemeClr val="tx1"/>
                </a:solidFill>
                <a:effectLst/>
                <a:latin typeface="+mn-lt"/>
                <a:ea typeface="+mn-ea"/>
                <a:cs typeface="+mn-cs"/>
              </a:rPr>
              <a:t>.</a:t>
            </a:r>
            <a:endParaRPr lang="en-US" sz="1200" b="0" i="0" kern="1200" baseline="0" dirty="0" smtClean="0">
              <a:solidFill>
                <a:schemeClr val="tx1"/>
              </a:solidFill>
              <a:effectLst/>
              <a:latin typeface="+mn-lt"/>
              <a:ea typeface="+mn-ea"/>
              <a:cs typeface="+mn-cs"/>
            </a:endParaRPr>
          </a:p>
          <a:p>
            <a:pPr marL="171450" indent="-171450">
              <a:buFontTx/>
              <a:buChar char="-"/>
            </a:pPr>
            <a:endParaRPr lang="en-US" sz="1200" b="0" i="0" kern="1200" baseline="0" dirty="0" smtClean="0">
              <a:solidFill>
                <a:schemeClr val="tx1"/>
              </a:solidFill>
              <a:effectLst/>
              <a:latin typeface="+mn-lt"/>
              <a:ea typeface="+mn-ea"/>
              <a:cs typeface="+mn-cs"/>
            </a:endParaRPr>
          </a:p>
          <a:p>
            <a:pPr marL="171450" indent="-171450">
              <a:buFontTx/>
              <a:buChar char="-"/>
            </a:pPr>
            <a:r>
              <a:rPr lang="en-US" sz="1200" b="0" i="0" kern="1200" baseline="0" dirty="0" smtClean="0">
                <a:solidFill>
                  <a:schemeClr val="tx1"/>
                </a:solidFill>
                <a:effectLst/>
                <a:latin typeface="+mn-lt"/>
                <a:ea typeface="+mn-ea"/>
                <a:cs typeface="+mn-cs"/>
              </a:rPr>
              <a:t>An easy way to get paid for testing: </a:t>
            </a:r>
            <a:r>
              <a:rPr lang="en-US" sz="1200" b="0" i="0" kern="1200" dirty="0" smtClean="0">
                <a:solidFill>
                  <a:schemeClr val="tx1"/>
                </a:solidFill>
                <a:effectLst/>
                <a:latin typeface="+mn-lt"/>
                <a:ea typeface="+mn-ea"/>
                <a:cs typeface="+mn-cs"/>
              </a:rPr>
              <a:t>If you’re a skilled and talented QA professional who is excited about testing new products and reporting their flaws you should </a:t>
            </a:r>
            <a:r>
              <a:rPr lang="en-US" sz="1200" b="0" i="0" u="none" strike="noStrike" kern="1200" dirty="0" smtClean="0">
                <a:solidFill>
                  <a:schemeClr val="tx1"/>
                </a:solidFill>
                <a:effectLst/>
                <a:latin typeface="+mn-lt"/>
                <a:ea typeface="+mn-ea"/>
                <a:cs typeface="+mn-cs"/>
                <a:hlinkClick r:id="rId7"/>
              </a:rPr>
              <a:t>become a part of the </a:t>
            </a:r>
            <a:r>
              <a:rPr lang="en-US" sz="1200" b="0" i="0" u="none" strike="noStrike" kern="1200" dirty="0" err="1" smtClean="0">
                <a:solidFill>
                  <a:schemeClr val="tx1"/>
                </a:solidFill>
                <a:effectLst/>
                <a:latin typeface="+mn-lt"/>
                <a:ea typeface="+mn-ea"/>
                <a:cs typeface="+mn-cs"/>
                <a:hlinkClick r:id="rId7"/>
              </a:rPr>
              <a:t>Ubertesters</a:t>
            </a:r>
            <a:r>
              <a:rPr lang="en-US" sz="1200" b="0" i="0" kern="1200" dirty="0" smtClean="0">
                <a:solidFill>
                  <a:schemeClr val="tx1"/>
                </a:solidFill>
                <a:effectLst/>
                <a:latin typeface="+mn-lt"/>
                <a:ea typeface="+mn-ea"/>
                <a:cs typeface="+mn-cs"/>
              </a:rPr>
              <a:t> community of testers. Receive new products for real life testing using your own device from the comfort of your own home. Report bugs with edited screenshots and video sessions recording directly from the tested app. Become part of their freelance software tester community and get paid for your efforts.</a:t>
            </a:r>
            <a:endParaRPr lang="en-US" sz="1200" b="0" i="0" kern="1200" baseline="0" dirty="0" smtClean="0">
              <a:solidFill>
                <a:schemeClr val="tx1"/>
              </a:solidFill>
              <a:effectLst/>
              <a:latin typeface="+mn-lt"/>
              <a:ea typeface="+mn-ea"/>
              <a:cs typeface="+mn-cs"/>
            </a:endParaRPr>
          </a:p>
          <a:p>
            <a:pPr marL="171450" indent="-171450">
              <a:buFontTx/>
              <a:buChar char="-"/>
            </a:pPr>
            <a:endParaRPr lang="en-US" sz="1200" b="0" i="0" kern="1200" baseline="0" dirty="0" smtClean="0">
              <a:solidFill>
                <a:schemeClr val="tx1"/>
              </a:solidFill>
              <a:effectLst/>
              <a:latin typeface="+mn-lt"/>
              <a:ea typeface="+mn-ea"/>
              <a:cs typeface="+mn-cs"/>
            </a:endParaRPr>
          </a:p>
          <a:p>
            <a:pPr marL="171450" indent="-171450">
              <a:buFontTx/>
              <a:buChar char="-"/>
            </a:pPr>
            <a:r>
              <a:rPr lang="en-US" sz="1200" b="0" i="0" kern="1200" baseline="0" dirty="0" smtClean="0">
                <a:solidFill>
                  <a:schemeClr val="tx1"/>
                </a:solidFill>
                <a:effectLst/>
                <a:latin typeface="+mn-lt"/>
                <a:ea typeface="+mn-ea"/>
                <a:cs typeface="+mn-cs"/>
              </a:rPr>
              <a:t>The best platform to gather the beta testing team: </a:t>
            </a:r>
            <a:r>
              <a:rPr lang="en-US" sz="1200" b="0" i="0" u="none" strike="noStrike" kern="1200" dirty="0" smtClean="0">
                <a:solidFill>
                  <a:schemeClr val="tx1"/>
                </a:solidFill>
                <a:effectLst/>
                <a:latin typeface="+mn-lt"/>
                <a:ea typeface="+mn-ea"/>
                <a:cs typeface="+mn-cs"/>
                <a:hlinkClick r:id="rId8"/>
              </a:rPr>
              <a:t>Thousands of inquisitive minds</a:t>
            </a:r>
            <a:r>
              <a:rPr lang="en-US" sz="1200" b="0" i="0" kern="1200" dirty="0" smtClean="0">
                <a:solidFill>
                  <a:schemeClr val="tx1"/>
                </a:solidFill>
                <a:effectLst/>
                <a:latin typeface="+mn-lt"/>
                <a:ea typeface="+mn-ea"/>
                <a:cs typeface="+mn-cs"/>
              </a:rPr>
              <a:t> are ready to look at your product and test it on any real device used by your clients. Transparent flat rates for all types of projects, no matter if you require exploratory testing or test cases execution. Create a scalable beta team by request including an experienced assigned project manager. No testers limits per task, apps type, location or project. Review results of your tester’s activity and communicate with us 24/7 for better time-to-market of a quality product.</a:t>
            </a:r>
          </a:p>
        </p:txBody>
      </p:sp>
      <p:sp>
        <p:nvSpPr>
          <p:cNvPr id="4" name="Slide Number Placeholder 3"/>
          <p:cNvSpPr>
            <a:spLocks noGrp="1"/>
          </p:cNvSpPr>
          <p:nvPr>
            <p:ph type="sldNum" sz="quarter" idx="10"/>
          </p:nvPr>
        </p:nvSpPr>
        <p:spPr/>
        <p:txBody>
          <a:bodyPr/>
          <a:lstStyle/>
          <a:p>
            <a:fld id="{3DAD8FE0-10DD-48F2-A845-35EA0062C46F}" type="slidenum">
              <a:rPr lang="en-US" smtClean="0"/>
              <a:t>29</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Join the Uber League of Testers!</a:t>
            </a:r>
          </a:p>
          <a:p>
            <a:pPr marL="0" indent="0">
              <a:buNone/>
            </a:pPr>
            <a:endParaRPr lang="en-US" dirty="0" smtClean="0"/>
          </a:p>
          <a:p>
            <a:pPr marL="0" indent="0">
              <a:buNone/>
            </a:pPr>
            <a:r>
              <a:rPr lang="en-US" sz="1200" b="0" i="0" kern="1200" dirty="0" smtClean="0">
                <a:solidFill>
                  <a:schemeClr val="tx1"/>
                </a:solidFill>
                <a:effectLst/>
                <a:latin typeface="+mn-lt"/>
                <a:ea typeface="+mn-ea"/>
                <a:cs typeface="+mn-cs"/>
              </a:rPr>
              <a:t>Become an </a:t>
            </a:r>
            <a:r>
              <a:rPr lang="en-US" sz="1200" b="0" i="0" kern="1200" dirty="0" err="1" smtClean="0">
                <a:solidFill>
                  <a:schemeClr val="tx1"/>
                </a:solidFill>
                <a:effectLst/>
                <a:latin typeface="+mn-lt"/>
                <a:ea typeface="+mn-ea"/>
                <a:cs typeface="+mn-cs"/>
              </a:rPr>
              <a:t>Ubertester</a:t>
            </a:r>
            <a:r>
              <a:rPr lang="en-US" sz="1200" b="0" i="0" kern="1200" dirty="0" smtClean="0">
                <a:solidFill>
                  <a:schemeClr val="tx1"/>
                </a:solidFill>
                <a:effectLst/>
                <a:latin typeface="+mn-lt"/>
                <a:ea typeface="+mn-ea"/>
                <a:cs typeface="+mn-cs"/>
              </a:rPr>
              <a:t>, earn money, and test pre-released amazing mobile apps and exciting games from the leading mobile developers around the world, and all in your spare time.</a:t>
            </a:r>
          </a:p>
          <a:p>
            <a:pPr marL="0" indent="0">
              <a:buNone/>
            </a:pP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 Amazing projects</a:t>
            </a:r>
            <a:r>
              <a:rPr lang="en-US" sz="1200" b="0" i="0" kern="1200" dirty="0" smtClean="0">
                <a:solidFill>
                  <a:schemeClr val="tx1"/>
                </a:solidFill>
                <a:effectLst/>
                <a:latin typeface="+mn-lt"/>
                <a:ea typeface="+mn-ea"/>
                <a:cs typeface="+mn-cs"/>
              </a:rPr>
              <a:t> from global brands</a:t>
            </a:r>
          </a:p>
          <a:p>
            <a:r>
              <a:rPr lang="en-US" sz="1200" b="1" i="0" kern="1200" dirty="0" smtClean="0">
                <a:solidFill>
                  <a:schemeClr val="tx1"/>
                </a:solidFill>
                <a:effectLst/>
                <a:latin typeface="+mn-lt"/>
                <a:ea typeface="+mn-ea"/>
                <a:cs typeface="+mn-cs"/>
              </a:rPr>
              <a:t>- Career opportunity</a:t>
            </a:r>
            <a:r>
              <a:rPr lang="en-US" sz="1200" b="0" i="0" kern="1200" dirty="0" smtClean="0">
                <a:solidFill>
                  <a:schemeClr val="tx1"/>
                </a:solidFill>
                <a:effectLst/>
                <a:latin typeface="+mn-lt"/>
                <a:ea typeface="+mn-ea"/>
                <a:cs typeface="+mn-cs"/>
              </a:rPr>
              <a:t> - work hard and become a team-lead with your own team</a:t>
            </a:r>
          </a:p>
          <a:p>
            <a:r>
              <a:rPr lang="en-US" sz="1200" b="1" i="0" kern="1200" dirty="0" smtClean="0">
                <a:solidFill>
                  <a:schemeClr val="tx1"/>
                </a:solidFill>
                <a:effectLst/>
                <a:latin typeface="+mn-lt"/>
                <a:ea typeface="+mn-ea"/>
                <a:cs typeface="+mn-cs"/>
              </a:rPr>
              <a:t>- Get paid</a:t>
            </a:r>
            <a:r>
              <a:rPr lang="en-US" sz="1200" b="0" i="0" kern="1200" dirty="0" smtClean="0">
                <a:solidFill>
                  <a:schemeClr val="tx1"/>
                </a:solidFill>
                <a:effectLst/>
                <a:latin typeface="+mn-lt"/>
                <a:ea typeface="+mn-ea"/>
                <a:cs typeface="+mn-cs"/>
              </a:rPr>
              <a:t> for the time spent on testing - every hours counts</a:t>
            </a:r>
          </a:p>
          <a:p>
            <a:r>
              <a:rPr lang="en-US" sz="1200" b="1" i="0" kern="1200" dirty="0" smtClean="0">
                <a:solidFill>
                  <a:schemeClr val="tx1"/>
                </a:solidFill>
                <a:effectLst/>
                <a:latin typeface="+mn-lt"/>
                <a:ea typeface="+mn-ea"/>
                <a:cs typeface="+mn-cs"/>
              </a:rPr>
              <a:t>- Flexible schedule</a:t>
            </a:r>
            <a:r>
              <a:rPr lang="en-US" sz="1200" b="0" i="0" kern="1200" dirty="0" smtClean="0">
                <a:solidFill>
                  <a:schemeClr val="tx1"/>
                </a:solidFill>
                <a:effectLst/>
                <a:latin typeface="+mn-lt"/>
                <a:ea typeface="+mn-ea"/>
                <a:cs typeface="+mn-cs"/>
              </a:rPr>
              <a:t> - test apps in your spare time</a:t>
            </a:r>
          </a:p>
          <a:p>
            <a:pPr marL="0" indent="0">
              <a:buNone/>
            </a:pPr>
            <a:endParaRPr lang="en-US" dirty="0" smtClean="0"/>
          </a:p>
          <a:p>
            <a:pPr marL="228600" indent="-228600">
              <a:buAutoNum type="arabicPeriod"/>
            </a:pPr>
            <a:r>
              <a:rPr lang="en-US" dirty="0" smtClean="0"/>
              <a:t>Complete</a:t>
            </a:r>
            <a:r>
              <a:rPr lang="en-US" baseline="0" dirty="0" smtClean="0"/>
              <a:t> a short form - </a:t>
            </a:r>
            <a:r>
              <a:rPr lang="en-US" sz="1200" b="0" i="0" kern="1200" dirty="0" smtClean="0">
                <a:solidFill>
                  <a:schemeClr val="tx1"/>
                </a:solidFill>
                <a:effectLst/>
                <a:latin typeface="+mn-lt"/>
                <a:ea typeface="+mn-ea"/>
                <a:cs typeface="+mn-cs"/>
              </a:rPr>
              <a:t>Tell us about yourself and your technical skills</a:t>
            </a:r>
          </a:p>
          <a:p>
            <a:pPr marL="228600" indent="-228600">
              <a:buAutoNum type="arabicPeriod"/>
            </a:pPr>
            <a:r>
              <a:rPr lang="en-US" sz="1200" b="0" i="0" kern="1200" dirty="0" smtClean="0">
                <a:solidFill>
                  <a:schemeClr val="tx1"/>
                </a:solidFill>
                <a:effectLst/>
                <a:latin typeface="+mn-lt"/>
                <a:ea typeface="+mn-ea"/>
                <a:cs typeface="+mn-cs"/>
              </a:rPr>
              <a:t>Get certified - One of our managers will contact you shortly to complete the certification process</a:t>
            </a:r>
          </a:p>
          <a:p>
            <a:pPr marL="228600" indent="-228600">
              <a:buAutoNum type="arabicPeriod"/>
            </a:pPr>
            <a:r>
              <a:rPr lang="en-US" sz="1200" b="0" i="0" kern="1200" dirty="0" smtClean="0">
                <a:solidFill>
                  <a:schemeClr val="tx1"/>
                </a:solidFill>
                <a:effectLst/>
                <a:latin typeface="+mn-lt"/>
                <a:ea typeface="+mn-ea"/>
                <a:cs typeface="+mn-cs"/>
              </a:rPr>
              <a:t>Test apps &amp; earn money - Be the first who tests amazing apps from global brands. Do it in your spare time and earn money.</a:t>
            </a:r>
            <a:endParaRPr lang="en-US" dirty="0" smtClean="0"/>
          </a:p>
        </p:txBody>
      </p:sp>
      <p:sp>
        <p:nvSpPr>
          <p:cNvPr id="4" name="Slide Number Placeholder 3"/>
          <p:cNvSpPr>
            <a:spLocks noGrp="1"/>
          </p:cNvSpPr>
          <p:nvPr>
            <p:ph type="sldNum" sz="quarter" idx="10"/>
          </p:nvPr>
        </p:nvSpPr>
        <p:spPr/>
        <p:txBody>
          <a:bodyPr/>
          <a:lstStyle/>
          <a:p>
            <a:fld id="{3DAD8FE0-10DD-48F2-A845-35EA0062C46F}" type="slidenum">
              <a:rPr lang="en-US" smtClean="0"/>
              <a:t>30</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earn up</a:t>
            </a:r>
            <a:r>
              <a:rPr lang="en-US" baseline="0" dirty="0" smtClean="0"/>
              <a:t> to $500 before having to report it to the IRS</a:t>
            </a:r>
          </a:p>
          <a:p>
            <a:r>
              <a:rPr lang="en-US" baseline="0" dirty="0" smtClean="0"/>
              <a:t>As you gain experience and build your reputation, you can earn more money.</a:t>
            </a:r>
          </a:p>
          <a:p>
            <a:r>
              <a:rPr lang="en-US" baseline="0" dirty="0" smtClean="0"/>
              <a:t>You can earn up to $35/hr. on some sites.</a:t>
            </a:r>
          </a:p>
          <a:p>
            <a:r>
              <a:rPr lang="en-US" baseline="0" dirty="0" smtClean="0"/>
              <a:t>Some freelance sites offer the opportunity to become employees.</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4</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Managing your mobile testing has</a:t>
            </a:r>
            <a:r>
              <a:rPr lang="en-US" baseline="0" dirty="0" smtClean="0"/>
              <a:t> never been easier.</a:t>
            </a:r>
            <a:endParaRPr lang="en-US" dirty="0" smtClean="0"/>
          </a:p>
          <a:p>
            <a:pPr marL="0" indent="0">
              <a:buNone/>
            </a:pPr>
            <a:endParaRPr lang="en-US" dirty="0" smtClean="0"/>
          </a:p>
          <a:p>
            <a:pPr marL="0" indent="0">
              <a:buNone/>
            </a:pPr>
            <a:r>
              <a:rPr lang="en-US" dirty="0" smtClean="0"/>
              <a:t>Platform – </a:t>
            </a:r>
            <a:r>
              <a:rPr lang="en-US" sz="1200" b="0" i="0" kern="1200" dirty="0" smtClean="0">
                <a:solidFill>
                  <a:schemeClr val="tx1"/>
                </a:solidFill>
                <a:effectLst/>
                <a:latin typeface="+mn-lt"/>
                <a:ea typeface="+mn-ea"/>
                <a:cs typeface="+mn-cs"/>
              </a:rPr>
              <a:t>Simplify your software beta testing activity, monitor and manage all processes and your teams in real time, using our award winning QA management tool.</a:t>
            </a:r>
            <a:endParaRPr lang="en-US" dirty="0" smtClean="0"/>
          </a:p>
          <a:p>
            <a:pPr marL="0" indent="0">
              <a:buNone/>
            </a:pPr>
            <a:endParaRPr lang="en-US" dirty="0" smtClean="0"/>
          </a:p>
          <a:p>
            <a:pPr marL="0" indent="0">
              <a:buNone/>
            </a:pPr>
            <a:r>
              <a:rPr lang="en-US" dirty="0" err="1" smtClean="0"/>
              <a:t>Crowdtesters</a:t>
            </a:r>
            <a:r>
              <a:rPr lang="en-US" dirty="0" smtClean="0"/>
              <a:t> - </a:t>
            </a:r>
            <a:r>
              <a:rPr lang="en-US" sz="1200" b="0" i="0" kern="1200" dirty="0" smtClean="0">
                <a:solidFill>
                  <a:schemeClr val="tx1"/>
                </a:solidFill>
                <a:effectLst/>
                <a:latin typeface="+mn-lt"/>
                <a:ea typeface="+mn-ea"/>
                <a:cs typeface="+mn-cs"/>
              </a:rPr>
              <a:t>Test your app globally with experienced professional testers, on all types of real devices, platforms, locations, and carriers to ensure it is well-tested.</a:t>
            </a:r>
            <a:endParaRPr lang="en-US" dirty="0" smtClean="0"/>
          </a:p>
          <a:p>
            <a:pPr marL="0" indent="0">
              <a:buNone/>
            </a:pPr>
            <a:endParaRPr lang="en-US" dirty="0" smtClean="0"/>
          </a:p>
          <a:p>
            <a:pPr marL="0" indent="0">
              <a:buNone/>
            </a:pPr>
            <a:r>
              <a:rPr lang="en-US" dirty="0" smtClean="0"/>
              <a:t>Click the BECOME A TESTER button.</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31</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Step</a:t>
            </a:r>
            <a:r>
              <a:rPr lang="en-US" baseline="0" dirty="0" smtClean="0"/>
              <a:t> 1 – Sign Up</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32</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Step 2 – Personal information</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33</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Step 3 – Connect</a:t>
            </a:r>
            <a:r>
              <a:rPr lang="en-US" baseline="0" dirty="0" smtClean="0"/>
              <a:t> your device</a:t>
            </a:r>
          </a:p>
          <a:p>
            <a:pPr marL="0" indent="0">
              <a:buNone/>
            </a:pPr>
            <a:endParaRPr lang="en-US" baseline="0" dirty="0" smtClean="0"/>
          </a:p>
          <a:p>
            <a:pPr marL="0" indent="0">
              <a:buNone/>
            </a:pPr>
            <a:r>
              <a:rPr lang="en-US" baseline="0" dirty="0" smtClean="0"/>
              <a:t>***I’ve successfully connected my Android device, as well as 3 browsers—Chrome, Firefox, and Edge***</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34</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Android &amp; iOS Mobile Beta Testing</a:t>
            </a:r>
            <a:br>
              <a:rPr lang="en-US" sz="1200" b="1" i="0"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Has Never Been Easier.</a:t>
            </a:r>
            <a:endParaRPr lang="en-US" sz="1200" b="0" i="0" kern="1200" dirty="0" smtClean="0">
              <a:solidFill>
                <a:schemeClr val="tx1"/>
              </a:solidFill>
              <a:effectLst/>
              <a:latin typeface="+mn-lt"/>
              <a:ea typeface="+mn-ea"/>
              <a:cs typeface="+mn-cs"/>
            </a:endParaRPr>
          </a:p>
          <a:p>
            <a:pPr marL="0" indent="0">
              <a:buNone/>
            </a:pPr>
            <a:endParaRPr lang="en-US" dirty="0" smtClean="0"/>
          </a:p>
          <a:p>
            <a:pPr marL="0" indent="0">
              <a:buNone/>
            </a:pPr>
            <a:r>
              <a:rPr lang="en-US" sz="1200" b="0" i="0" kern="1200" dirty="0" smtClean="0">
                <a:solidFill>
                  <a:schemeClr val="tx1"/>
                </a:solidFill>
                <a:effectLst/>
                <a:latin typeface="+mn-lt"/>
                <a:ea typeface="+mn-ea"/>
                <a:cs typeface="+mn-cs"/>
              </a:rPr>
              <a:t>When </a:t>
            </a:r>
            <a:r>
              <a:rPr lang="en-US" sz="1200" b="1" i="0" kern="1200" dirty="0" smtClean="0">
                <a:solidFill>
                  <a:schemeClr val="tx1"/>
                </a:solidFill>
                <a:effectLst/>
                <a:latin typeface="+mn-lt"/>
                <a:ea typeface="+mn-ea"/>
                <a:cs typeface="+mn-cs"/>
              </a:rPr>
              <a:t>testing mobile apps</a:t>
            </a:r>
            <a:r>
              <a:rPr lang="en-US" sz="1200" b="0" i="0" kern="1200" dirty="0" smtClean="0">
                <a:solidFill>
                  <a:schemeClr val="tx1"/>
                </a:solidFill>
                <a:effectLst/>
                <a:latin typeface="+mn-lt"/>
                <a:ea typeface="+mn-ea"/>
                <a:cs typeface="+mn-cs"/>
              </a:rPr>
              <a:t> in the crowd, you never know what exactly was done and if there was a problem, what exactly went wrong on the client side. </a:t>
            </a:r>
            <a:r>
              <a:rPr lang="en-US" dirty="0" smtClean="0"/>
              <a:t/>
            </a:r>
            <a:br>
              <a:rPr lang="en-US" dirty="0" smtClean="0"/>
            </a:br>
            <a:r>
              <a:rPr lang="en-US" dirty="0" smtClean="0"/>
              <a:t/>
            </a:r>
            <a:br>
              <a:rPr lang="en-US" dirty="0" smtClean="0"/>
            </a:br>
            <a:r>
              <a:rPr lang="en-US" sz="1200" b="0" i="0" kern="1200" dirty="0" err="1" smtClean="0">
                <a:solidFill>
                  <a:schemeClr val="tx1"/>
                </a:solidFill>
                <a:effectLst/>
                <a:latin typeface="+mn-lt"/>
                <a:ea typeface="+mn-ea"/>
                <a:cs typeface="+mn-cs"/>
              </a:rPr>
              <a:t>TestFairy</a:t>
            </a:r>
            <a:r>
              <a:rPr lang="en-US" sz="1200" b="0" i="0" kern="1200" dirty="0" smtClean="0">
                <a:solidFill>
                  <a:schemeClr val="tx1"/>
                </a:solidFill>
                <a:effectLst/>
                <a:latin typeface="+mn-lt"/>
                <a:ea typeface="+mn-ea"/>
                <a:cs typeface="+mn-cs"/>
              </a:rPr>
              <a:t> solves this problem by providing you a video of the exact test that was done, including CPU, Memory, GPS, Network and a lot more.</a:t>
            </a:r>
            <a:endParaRPr lang="en-US" dirty="0" smtClean="0"/>
          </a:p>
          <a:p>
            <a:pPr marL="0" indent="0">
              <a:buNone/>
            </a:pPr>
            <a:endParaRPr lang="en-US" dirty="0" smtClean="0"/>
          </a:p>
          <a:p>
            <a:pPr marL="0" indent="0">
              <a:buNone/>
            </a:pPr>
            <a:r>
              <a:rPr lang="en-US" dirty="0" smtClean="0"/>
              <a:t>Click the Become A</a:t>
            </a:r>
            <a:r>
              <a:rPr lang="en-US" baseline="0" dirty="0" smtClean="0"/>
              <a:t> Tester</a:t>
            </a:r>
            <a:r>
              <a:rPr lang="en-US" dirty="0" smtClean="0"/>
              <a:t> button.</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35</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36</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37</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38</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39</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40</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Work on fun projects</a:t>
            </a:r>
          </a:p>
          <a:p>
            <a:r>
              <a:rPr lang="en-US" dirty="0" smtClean="0"/>
              <a:t>- Work for major brand name companies</a:t>
            </a:r>
          </a:p>
          <a:p>
            <a:r>
              <a:rPr lang="en-US" dirty="0" smtClean="0"/>
              <a:t>- Learn new things</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5</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your own schedule</a:t>
            </a:r>
          </a:p>
          <a:p>
            <a:r>
              <a:rPr lang="en-US" dirty="0" smtClean="0"/>
              <a:t>Work</a:t>
            </a:r>
            <a:r>
              <a:rPr lang="en-US" baseline="0" dirty="0" smtClean="0"/>
              <a:t> at your own pace</a:t>
            </a:r>
          </a:p>
          <a:p>
            <a:r>
              <a:rPr lang="en-US" baseline="0" dirty="0" smtClean="0"/>
              <a:t>Work wherever you want—home office, kitchen table, coffee shop, or from your own bed</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6</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fontAlgn="base">
              <a:buAutoNum type="arabicPeriod"/>
            </a:pPr>
            <a:r>
              <a:rPr lang="en-US" dirty="0" smtClean="0"/>
              <a:t>Manage Your</a:t>
            </a:r>
            <a:r>
              <a:rPr lang="en-US" baseline="0" dirty="0" smtClean="0"/>
              <a:t> Time Efficiently: </a:t>
            </a:r>
            <a:r>
              <a:rPr lang="en-US" sz="1200" b="0" i="0" kern="1200" dirty="0" smtClean="0">
                <a:solidFill>
                  <a:schemeClr val="tx1"/>
                </a:solidFill>
                <a:effectLst/>
                <a:latin typeface="+mn-lt"/>
                <a:ea typeface="+mn-ea"/>
                <a:cs typeface="+mn-cs"/>
              </a:rPr>
              <a:t>The most common habit successful freelancers develop is the ability to manage their time effectively. Find a tactic that works for you, and then use it as often as you may need, as long as it helps you manage your time.</a:t>
            </a:r>
          </a:p>
          <a:p>
            <a:pPr marL="228600" indent="-228600" fontAlgn="base">
              <a:buAutoNum type="arabicPeriod"/>
            </a:pPr>
            <a:endParaRPr lang="en-US" sz="1200" b="0" i="0" kern="1200" dirty="0" smtClean="0">
              <a:solidFill>
                <a:schemeClr val="tx1"/>
              </a:solidFill>
              <a:effectLst/>
              <a:latin typeface="+mn-lt"/>
              <a:ea typeface="+mn-ea"/>
              <a:cs typeface="+mn-cs"/>
            </a:endParaRPr>
          </a:p>
          <a:p>
            <a:pPr marL="228600" indent="-228600" fontAlgn="base">
              <a:buFont typeface="+mj-lt"/>
              <a:buAutoNum type="arabicPeriod"/>
            </a:pPr>
            <a:r>
              <a:rPr lang="en-US" sz="1200" b="0" i="0" kern="1200" dirty="0" smtClean="0">
                <a:solidFill>
                  <a:schemeClr val="tx1"/>
                </a:solidFill>
                <a:effectLst/>
                <a:latin typeface="+mn-lt"/>
                <a:ea typeface="+mn-ea"/>
                <a:cs typeface="+mn-cs"/>
              </a:rPr>
              <a:t>Treat Yourself Right: There is always work to do. But forgetting that you're only human will lead to a mental break. So, don't forget to take breaks. Give yourself a day or two off periodically. Make sure you get out into the world. Do whatever you need to keep yourself in good spirits and good health.</a:t>
            </a:r>
          </a:p>
          <a:p>
            <a:pPr marL="228600" indent="-228600" fontAlgn="base">
              <a:buFont typeface="+mj-lt"/>
              <a:buAutoNum type="arabicPeriod"/>
            </a:pPr>
            <a:endParaRPr lang="en-US" sz="1200" b="0" i="0" kern="1200" dirty="0" smtClean="0">
              <a:solidFill>
                <a:schemeClr val="tx1"/>
              </a:solidFill>
              <a:effectLst/>
              <a:latin typeface="+mn-lt"/>
              <a:ea typeface="+mn-ea"/>
              <a:cs typeface="+mn-cs"/>
            </a:endParaRPr>
          </a:p>
          <a:p>
            <a:pPr marL="228600" indent="-228600" fontAlgn="base">
              <a:buFont typeface="+mj-lt"/>
              <a:buAutoNum type="arabicPeriod"/>
            </a:pPr>
            <a:r>
              <a:rPr lang="en-US" sz="1200" b="0" i="0" kern="1200" dirty="0" smtClean="0">
                <a:solidFill>
                  <a:schemeClr val="tx1"/>
                </a:solidFill>
                <a:effectLst/>
                <a:latin typeface="+mn-lt"/>
                <a:ea typeface="+mn-ea"/>
                <a:cs typeface="+mn-cs"/>
              </a:rPr>
              <a:t>Don’t Let Rejection Tear You Down: It's best to be prepared for the inevitable when becoming a serious freelancer. Simply being aware that rejection happens is a big first step. Many of these testing projects will have well defined requirements specifying geography</a:t>
            </a:r>
            <a:r>
              <a:rPr lang="en-US" sz="1200" b="0" i="0" kern="1200" baseline="0" dirty="0" smtClean="0">
                <a:solidFill>
                  <a:schemeClr val="tx1"/>
                </a:solidFill>
                <a:effectLst/>
                <a:latin typeface="+mn-lt"/>
                <a:ea typeface="+mn-ea"/>
                <a:cs typeface="+mn-cs"/>
              </a:rPr>
              <a:t> (despite being conducted online), particular clients, etc. </a:t>
            </a:r>
            <a:r>
              <a:rPr lang="en-US" sz="1200" b="0" i="0" kern="1200" dirty="0" smtClean="0">
                <a:solidFill>
                  <a:schemeClr val="tx1"/>
                </a:solidFill>
                <a:effectLst/>
                <a:latin typeface="+mn-lt"/>
                <a:ea typeface="+mn-ea"/>
                <a:cs typeface="+mn-cs"/>
              </a:rPr>
              <a:t>Keep in mind that your skills have worth, and you'll find a client who sees it as well.</a:t>
            </a:r>
          </a:p>
          <a:p>
            <a:pPr marL="228600" indent="-228600" fontAlgn="base">
              <a:buFont typeface="+mj-lt"/>
              <a:buAutoNum type="arabicPeriod"/>
            </a:pPr>
            <a:endParaRPr lang="en-US" sz="1200" b="0" i="0" kern="1200" dirty="0" smtClean="0">
              <a:solidFill>
                <a:schemeClr val="tx1"/>
              </a:solidFill>
              <a:effectLst/>
              <a:latin typeface="+mn-lt"/>
              <a:ea typeface="+mn-ea"/>
              <a:cs typeface="+mn-cs"/>
            </a:endParaRPr>
          </a:p>
          <a:p>
            <a:pPr marL="228600" indent="-228600" fontAlgn="base">
              <a:buAutoNum type="arabicPeriod"/>
            </a:pPr>
            <a:endParaRPr lang="en-US" sz="1200" b="0" i="0" kern="1200" dirty="0" smtClean="0">
              <a:solidFill>
                <a:schemeClr val="tx1"/>
              </a:solidFill>
              <a:effectLst/>
              <a:latin typeface="+mn-lt"/>
              <a:ea typeface="+mn-ea"/>
              <a:cs typeface="+mn-cs"/>
            </a:endParaRPr>
          </a:p>
          <a:p>
            <a:pPr marL="228600" indent="-228600" fontAlgn="base">
              <a:buAutoNum type="arabicPeriod"/>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7</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Font typeface="+mj-lt"/>
              <a:buNone/>
            </a:pPr>
            <a:r>
              <a:rPr lang="en-US" dirty="0" smtClean="0"/>
              <a:t>4. Take Some</a:t>
            </a:r>
            <a:r>
              <a:rPr lang="en-US" baseline="0" dirty="0" smtClean="0"/>
              <a:t> Risks: </a:t>
            </a:r>
            <a:r>
              <a:rPr lang="en-US" sz="1200" b="0" i="0" kern="1200" dirty="0" smtClean="0">
                <a:solidFill>
                  <a:schemeClr val="tx1"/>
                </a:solidFill>
                <a:effectLst/>
                <a:latin typeface="+mn-lt"/>
                <a:ea typeface="+mn-ea"/>
                <a:cs typeface="+mn-cs"/>
              </a:rPr>
              <a:t>Take on daunting projects. Challenge yourself to learn new things. If you don't go out there and try new things, your career will become stagnant.</a:t>
            </a:r>
          </a:p>
          <a:p>
            <a:pPr marL="0" indent="0" fontAlgn="base">
              <a:buFont typeface="+mj-lt"/>
              <a:buNone/>
            </a:pP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5. Have Something</a:t>
            </a:r>
            <a:r>
              <a:rPr lang="en-US" sz="1200" b="0" i="0" kern="1200" baseline="0" dirty="0" smtClean="0">
                <a:solidFill>
                  <a:schemeClr val="tx1"/>
                </a:solidFill>
                <a:effectLst/>
                <a:latin typeface="+mn-lt"/>
                <a:ea typeface="+mn-ea"/>
                <a:cs typeface="+mn-cs"/>
              </a:rPr>
              <a:t> Fun to Do: </a:t>
            </a:r>
            <a:r>
              <a:rPr lang="en-US" sz="1200" b="0" i="0" kern="1200" dirty="0" smtClean="0">
                <a:solidFill>
                  <a:schemeClr val="tx1"/>
                </a:solidFill>
                <a:effectLst/>
                <a:latin typeface="+mn-lt"/>
                <a:ea typeface="+mn-ea"/>
                <a:cs typeface="+mn-cs"/>
              </a:rPr>
              <a:t>Whether a project for a client or one that you accomplish in your spare time, make sure you're doing something fun. This will help you keep your perspective, remind you why you started, and help you relax even when you're working.</a:t>
            </a:r>
          </a:p>
          <a:p>
            <a:pPr fontAlgn="base"/>
            <a:r>
              <a:rPr lang="en-US" sz="1200" b="0" i="0" kern="1200" dirty="0" smtClean="0">
                <a:solidFill>
                  <a:schemeClr val="tx1"/>
                </a:solidFill>
                <a:effectLst/>
                <a:latin typeface="+mn-lt"/>
                <a:ea typeface="+mn-ea"/>
                <a:cs typeface="+mn-cs"/>
              </a:rPr>
              <a:t>Especially when beginning, freelancers can get caught up doing the same type of projects over and over. Not only is this damaging for a new portfolio, it's also boring and repetitive.</a:t>
            </a:r>
          </a:p>
          <a:p>
            <a:pPr fontAlgn="base"/>
            <a:r>
              <a:rPr lang="en-US" sz="1200" b="0" i="0" kern="1200" dirty="0" smtClean="0">
                <a:solidFill>
                  <a:schemeClr val="tx1"/>
                </a:solidFill>
                <a:effectLst/>
                <a:latin typeface="+mn-lt"/>
                <a:ea typeface="+mn-ea"/>
                <a:cs typeface="+mn-cs"/>
              </a:rPr>
              <a:t>Repetitive jobs become harder to do--just because it's harder to keep focused on them. Make sure to (at least occasionally) take a job that sounds like fun.</a:t>
            </a:r>
          </a:p>
          <a:p>
            <a:pPr marL="0" indent="0" fontAlgn="base">
              <a:buFont typeface="+mj-lt"/>
              <a:buNone/>
            </a:pP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6. Don’t Forget Why You Started: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Don't forget that you started freelancing not because you had no choice, but because you love it.</a:t>
            </a:r>
          </a:p>
          <a:p>
            <a:pPr fontAlgn="base"/>
            <a:r>
              <a:rPr lang="en-US" sz="1200" b="0" i="0" kern="1200" dirty="0" smtClean="0">
                <a:solidFill>
                  <a:schemeClr val="tx1"/>
                </a:solidFill>
                <a:effectLst/>
                <a:latin typeface="+mn-lt"/>
                <a:ea typeface="+mn-ea"/>
                <a:cs typeface="+mn-cs"/>
              </a:rPr>
              <a:t>In the business that develops, never forget your passion. If you do, it'll be worse than neglecting every other piece of advice out there.</a:t>
            </a:r>
          </a:p>
          <a:p>
            <a:pPr fontAlgn="base"/>
            <a:r>
              <a:rPr lang="en-US" sz="1200" b="0" i="0" kern="1200" dirty="0" smtClean="0">
                <a:solidFill>
                  <a:schemeClr val="tx1"/>
                </a:solidFill>
                <a:effectLst/>
                <a:latin typeface="+mn-lt"/>
                <a:ea typeface="+mn-ea"/>
                <a:cs typeface="+mn-cs"/>
              </a:rPr>
              <a:t>No spark reflects in your work. If you lose your passion and love for your craft, not only will it be hard for you to continue to motivate yourself, but you'll start to put out lower quality work. This can be disastrous--so make sure you take time to remind yourself of your love for your work</a:t>
            </a:r>
            <a:r>
              <a:rPr lang="en-US"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AD8FE0-10DD-48F2-A845-35EA0062C46F}" type="slidenum">
              <a:rPr lang="en-US" smtClean="0"/>
              <a:t>8</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9</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250,000+ testers</a:t>
            </a:r>
          </a:p>
          <a:p>
            <a:r>
              <a:rPr lang="en-US" dirty="0" smtClean="0"/>
              <a:t>Two options:</a:t>
            </a:r>
          </a:p>
          <a:p>
            <a:pPr marL="171450" indent="-171450">
              <a:buFontTx/>
              <a:buChar char="-"/>
            </a:pPr>
            <a:r>
              <a:rPr lang="en-US" baseline="0" dirty="0" smtClean="0"/>
              <a:t>Lite user</a:t>
            </a:r>
          </a:p>
          <a:p>
            <a:pPr marL="171450" indent="-171450">
              <a:buFontTx/>
              <a:buChar char="-"/>
            </a:pPr>
            <a:r>
              <a:rPr lang="en-US" baseline="0" dirty="0" smtClean="0"/>
              <a:t>Full user (for paid projects)</a:t>
            </a:r>
          </a:p>
          <a:p>
            <a:pPr marL="171450" indent="-171450">
              <a:buFontTx/>
              <a:buChar cha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smtClean="0">
                <a:solidFill>
                  <a:schemeClr val="tx1"/>
                </a:solidFill>
                <a:effectLst/>
                <a:latin typeface="+mn-lt"/>
                <a:ea typeface="+mn-ea"/>
                <a:cs typeface="+mn-cs"/>
              </a:rPr>
              <a:t>uTest</a:t>
            </a:r>
            <a:r>
              <a:rPr lang="en-US" sz="1200" b="1" i="0" kern="1200" dirty="0" smtClean="0">
                <a:solidFill>
                  <a:schemeClr val="tx1"/>
                </a:solidFill>
                <a:effectLst/>
                <a:latin typeface="+mn-lt"/>
                <a:ea typeface="+mn-ea"/>
                <a:cs typeface="+mn-cs"/>
              </a:rPr>
              <a:t> paid out more than $20,000,000 to testers in the past year.</a:t>
            </a:r>
          </a:p>
          <a:p>
            <a:pPr marL="0" indent="0">
              <a:buFontTx/>
              <a:buNone/>
            </a:pP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10</a:t>
            </a:fld>
            <a:endParaRPr lang="en-US"/>
          </a:p>
        </p:txBody>
      </p:sp>
    </p:spTree>
    <p:extLst>
      <p:ext uri="{BB962C8B-B14F-4D97-AF65-F5344CB8AC3E}">
        <p14:creationId xmlns:p14="http://schemas.microsoft.com/office/powerpoint/2010/main" val="2459695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6F1A984-A632-483B-83A1-34004026D3DE}" type="datetimeFigureOut">
              <a:rPr lang="en-US" smtClean="0"/>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11E0C-CD10-437F-A645-1D2A9395D9D4}" type="slidenum">
              <a:rPr lang="en-US" smtClean="0"/>
              <a:t>‹#›</a:t>
            </a:fld>
            <a:endParaRPr lang="en-US"/>
          </a:p>
        </p:txBody>
      </p:sp>
    </p:spTree>
    <p:extLst>
      <p:ext uri="{BB962C8B-B14F-4D97-AF65-F5344CB8AC3E}">
        <p14:creationId xmlns:p14="http://schemas.microsoft.com/office/powerpoint/2010/main" val="1960940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F1A984-A632-483B-83A1-34004026D3DE}" type="datetimeFigureOut">
              <a:rPr lang="en-US" smtClean="0"/>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11E0C-CD10-437F-A645-1D2A9395D9D4}" type="slidenum">
              <a:rPr lang="en-US" smtClean="0"/>
              <a:t>‹#›</a:t>
            </a:fld>
            <a:endParaRPr lang="en-US"/>
          </a:p>
        </p:txBody>
      </p:sp>
    </p:spTree>
    <p:extLst>
      <p:ext uri="{BB962C8B-B14F-4D97-AF65-F5344CB8AC3E}">
        <p14:creationId xmlns:p14="http://schemas.microsoft.com/office/powerpoint/2010/main" val="1482211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F1A984-A632-483B-83A1-34004026D3DE}" type="datetimeFigureOut">
              <a:rPr lang="en-US" smtClean="0"/>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11E0C-CD10-437F-A645-1D2A9395D9D4}" type="slidenum">
              <a:rPr lang="en-US" smtClean="0"/>
              <a:t>‹#›</a:t>
            </a:fld>
            <a:endParaRPr lang="en-US"/>
          </a:p>
        </p:txBody>
      </p:sp>
    </p:spTree>
    <p:extLst>
      <p:ext uri="{BB962C8B-B14F-4D97-AF65-F5344CB8AC3E}">
        <p14:creationId xmlns:p14="http://schemas.microsoft.com/office/powerpoint/2010/main" val="3548725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F1A984-A632-483B-83A1-34004026D3DE}" type="datetimeFigureOut">
              <a:rPr lang="en-US" smtClean="0"/>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11E0C-CD10-437F-A645-1D2A9395D9D4}" type="slidenum">
              <a:rPr lang="en-US" smtClean="0"/>
              <a:t>‹#›</a:t>
            </a:fld>
            <a:endParaRPr lang="en-US"/>
          </a:p>
        </p:txBody>
      </p:sp>
    </p:spTree>
    <p:extLst>
      <p:ext uri="{BB962C8B-B14F-4D97-AF65-F5344CB8AC3E}">
        <p14:creationId xmlns:p14="http://schemas.microsoft.com/office/powerpoint/2010/main" val="1399023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6F1A984-A632-483B-83A1-34004026D3DE}" type="datetimeFigureOut">
              <a:rPr lang="en-US" smtClean="0"/>
              <a:t>4/12/2017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11E0C-CD10-437F-A645-1D2A9395D9D4}" type="slidenum">
              <a:rPr lang="en-US" smtClean="0"/>
              <a:t>‹#›</a:t>
            </a:fld>
            <a:endParaRPr lang="en-US"/>
          </a:p>
        </p:txBody>
      </p:sp>
    </p:spTree>
    <p:extLst>
      <p:ext uri="{BB962C8B-B14F-4D97-AF65-F5344CB8AC3E}">
        <p14:creationId xmlns:p14="http://schemas.microsoft.com/office/powerpoint/2010/main" val="3095936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6F1A984-A632-483B-83A1-34004026D3DE}" type="datetimeFigureOut">
              <a:rPr lang="en-US" smtClean="0"/>
              <a:t>4/12/2017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711E0C-CD10-437F-A645-1D2A9395D9D4}" type="slidenum">
              <a:rPr lang="en-US" smtClean="0"/>
              <a:t>‹#›</a:t>
            </a:fld>
            <a:endParaRPr lang="en-US"/>
          </a:p>
        </p:txBody>
      </p:sp>
    </p:spTree>
    <p:extLst>
      <p:ext uri="{BB962C8B-B14F-4D97-AF65-F5344CB8AC3E}">
        <p14:creationId xmlns:p14="http://schemas.microsoft.com/office/powerpoint/2010/main" val="2590714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6F1A984-A632-483B-83A1-34004026D3DE}" type="datetimeFigureOut">
              <a:rPr lang="en-US" smtClean="0"/>
              <a:t>4/12/2017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711E0C-CD10-437F-A645-1D2A9395D9D4}" type="slidenum">
              <a:rPr lang="en-US" smtClean="0"/>
              <a:t>‹#›</a:t>
            </a:fld>
            <a:endParaRPr lang="en-US"/>
          </a:p>
        </p:txBody>
      </p:sp>
    </p:spTree>
    <p:extLst>
      <p:ext uri="{BB962C8B-B14F-4D97-AF65-F5344CB8AC3E}">
        <p14:creationId xmlns:p14="http://schemas.microsoft.com/office/powerpoint/2010/main" val="1893745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6F1A984-A632-483B-83A1-34004026D3DE}" type="datetimeFigureOut">
              <a:rPr lang="en-US" smtClean="0"/>
              <a:t>4/12/2017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711E0C-CD10-437F-A645-1D2A9395D9D4}" type="slidenum">
              <a:rPr lang="en-US" smtClean="0"/>
              <a:t>‹#›</a:t>
            </a:fld>
            <a:endParaRPr lang="en-US"/>
          </a:p>
        </p:txBody>
      </p:sp>
    </p:spTree>
    <p:extLst>
      <p:ext uri="{BB962C8B-B14F-4D97-AF65-F5344CB8AC3E}">
        <p14:creationId xmlns:p14="http://schemas.microsoft.com/office/powerpoint/2010/main" val="2698709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F1A984-A632-483B-83A1-34004026D3DE}" type="datetimeFigureOut">
              <a:rPr lang="en-US" smtClean="0"/>
              <a:t>4/12/2017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711E0C-CD10-437F-A645-1D2A9395D9D4}" type="slidenum">
              <a:rPr lang="en-US" smtClean="0"/>
              <a:t>‹#›</a:t>
            </a:fld>
            <a:endParaRPr lang="en-US"/>
          </a:p>
        </p:txBody>
      </p:sp>
    </p:spTree>
    <p:extLst>
      <p:ext uri="{BB962C8B-B14F-4D97-AF65-F5344CB8AC3E}">
        <p14:creationId xmlns:p14="http://schemas.microsoft.com/office/powerpoint/2010/main" val="2118833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F1A984-A632-483B-83A1-34004026D3DE}" type="datetimeFigureOut">
              <a:rPr lang="en-US" smtClean="0"/>
              <a:t>4/12/2017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711E0C-CD10-437F-A645-1D2A9395D9D4}" type="slidenum">
              <a:rPr lang="en-US" smtClean="0"/>
              <a:t>‹#›</a:t>
            </a:fld>
            <a:endParaRPr lang="en-US"/>
          </a:p>
        </p:txBody>
      </p:sp>
    </p:spTree>
    <p:extLst>
      <p:ext uri="{BB962C8B-B14F-4D97-AF65-F5344CB8AC3E}">
        <p14:creationId xmlns:p14="http://schemas.microsoft.com/office/powerpoint/2010/main" val="4122778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F1A984-A632-483B-83A1-34004026D3DE}" type="datetimeFigureOut">
              <a:rPr lang="en-US" smtClean="0"/>
              <a:t>4/12/2017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711E0C-CD10-437F-A645-1D2A9395D9D4}" type="slidenum">
              <a:rPr lang="en-US" smtClean="0"/>
              <a:t>‹#›</a:t>
            </a:fld>
            <a:endParaRPr lang="en-US"/>
          </a:p>
        </p:txBody>
      </p:sp>
    </p:spTree>
    <p:extLst>
      <p:ext uri="{BB962C8B-B14F-4D97-AF65-F5344CB8AC3E}">
        <p14:creationId xmlns:p14="http://schemas.microsoft.com/office/powerpoint/2010/main" val="2015541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F1A984-A632-483B-83A1-34004026D3DE}" type="datetimeFigureOut">
              <a:rPr lang="en-US" smtClean="0"/>
              <a:t>4/12/2017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711E0C-CD10-437F-A645-1D2A9395D9D4}" type="slidenum">
              <a:rPr lang="en-US" smtClean="0"/>
              <a:t>‹#›</a:t>
            </a:fld>
            <a:endParaRPr lang="en-US"/>
          </a:p>
        </p:txBody>
      </p:sp>
    </p:spTree>
    <p:extLst>
      <p:ext uri="{BB962C8B-B14F-4D97-AF65-F5344CB8AC3E}">
        <p14:creationId xmlns:p14="http://schemas.microsoft.com/office/powerpoint/2010/main" val="2717614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9143999" cy="6858000"/>
          </a:xfrm>
          <a:prstGeom prst="rect">
            <a:avLst/>
          </a:prstGeom>
        </p:spPr>
      </p:pic>
      <p:sp>
        <p:nvSpPr>
          <p:cNvPr id="2" name="Title 1"/>
          <p:cNvSpPr>
            <a:spLocks noGrp="1"/>
          </p:cNvSpPr>
          <p:nvPr>
            <p:ph type="ctrTitle"/>
          </p:nvPr>
        </p:nvSpPr>
        <p:spPr/>
        <p:txBody>
          <a:bodyPr/>
          <a:lstStyle/>
          <a:p>
            <a:r>
              <a:rPr lang="en-US" i="1" dirty="0" smtClean="0">
                <a:solidFill>
                  <a:schemeClr val="bg1"/>
                </a:solidFill>
                <a:effectLst>
                  <a:outerShdw blurRad="38100" dist="38100" dir="2700000" algn="tl">
                    <a:srgbClr val="000000">
                      <a:alpha val="43137"/>
                    </a:srgbClr>
                  </a:outerShdw>
                </a:effectLst>
                <a:latin typeface="DINPro-Bold" pitchFamily="50" charset="0"/>
              </a:rPr>
              <a:t>SO YOU THINK YOU CAN</a:t>
            </a:r>
            <a:endParaRPr lang="en-US" i="1" dirty="0">
              <a:solidFill>
                <a:schemeClr val="bg1"/>
              </a:solidFill>
              <a:effectLst>
                <a:outerShdw blurRad="38100" dist="38100" dir="2700000" algn="tl">
                  <a:srgbClr val="000000">
                    <a:alpha val="43137"/>
                  </a:srgbClr>
                </a:outerShdw>
              </a:effectLst>
              <a:latin typeface="DINPro-Bold" pitchFamily="50" charset="0"/>
            </a:endParaRPr>
          </a:p>
        </p:txBody>
      </p:sp>
      <p:sp>
        <p:nvSpPr>
          <p:cNvPr id="3" name="Subtitle 2"/>
          <p:cNvSpPr>
            <a:spLocks noGrp="1"/>
          </p:cNvSpPr>
          <p:nvPr>
            <p:ph type="subTitle" idx="1"/>
          </p:nvPr>
        </p:nvSpPr>
        <p:spPr/>
        <p:txBody>
          <a:bodyPr>
            <a:normAutofit/>
          </a:bodyPr>
          <a:lstStyle/>
          <a:p>
            <a:r>
              <a:rPr lang="en-US" sz="4400" dirty="0" err="1" smtClean="0">
                <a:solidFill>
                  <a:schemeClr val="bg1"/>
                </a:solidFill>
                <a:effectLst>
                  <a:outerShdw blurRad="38100" dist="38100" dir="2700000" algn="tl">
                    <a:srgbClr val="000000">
                      <a:alpha val="43137"/>
                    </a:srgbClr>
                  </a:outerShdw>
                </a:effectLst>
                <a:latin typeface="HOUSE3009" panose="02000605020000090004" pitchFamily="2" charset="0"/>
              </a:rPr>
              <a:t>FReeLance</a:t>
            </a:r>
            <a:endParaRPr lang="en-US" sz="4400" dirty="0">
              <a:solidFill>
                <a:schemeClr val="bg1"/>
              </a:solidFill>
              <a:effectLst>
                <a:outerShdw blurRad="38100" dist="38100" dir="2700000" algn="tl">
                  <a:srgbClr val="000000">
                    <a:alpha val="43137"/>
                  </a:srgbClr>
                </a:outerShdw>
              </a:effectLst>
              <a:latin typeface="HOUSE3009" panose="02000605020000090004" pitchFamily="2" charset="0"/>
            </a:endParaRPr>
          </a:p>
        </p:txBody>
      </p:sp>
    </p:spTree>
    <p:extLst>
      <p:ext uri="{BB962C8B-B14F-4D97-AF65-F5344CB8AC3E}">
        <p14:creationId xmlns:p14="http://schemas.microsoft.com/office/powerpoint/2010/main" val="29315453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err="1" smtClean="0">
                <a:solidFill>
                  <a:schemeClr val="bg1"/>
                </a:solidFill>
              </a:rPr>
              <a:t>uTest</a:t>
            </a:r>
            <a:endParaRPr lang="en-US" dirty="0">
              <a:solidFill>
                <a:schemeClr val="bg1"/>
              </a:solidFill>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00200"/>
            <a:ext cx="8229600" cy="3027097"/>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5029200"/>
            <a:ext cx="1371600" cy="1371600"/>
          </a:xfrm>
          <a:prstGeom prst="rect">
            <a:avLst/>
          </a:prstGeom>
        </p:spPr>
      </p:pic>
    </p:spTree>
    <p:extLst>
      <p:ext uri="{BB962C8B-B14F-4D97-AF65-F5344CB8AC3E}">
        <p14:creationId xmlns:p14="http://schemas.microsoft.com/office/powerpoint/2010/main" val="2842049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err="1" smtClean="0">
                <a:solidFill>
                  <a:schemeClr val="bg1"/>
                </a:solidFill>
              </a:rPr>
              <a:t>uTest</a:t>
            </a:r>
            <a:r>
              <a:rPr lang="en-US" dirty="0" smtClean="0">
                <a:solidFill>
                  <a:schemeClr val="bg1"/>
                </a:solidFill>
              </a:rPr>
              <a:t> Lite</a:t>
            </a:r>
            <a:endParaRPr lang="en-US" dirty="0">
              <a:solidFill>
                <a:schemeClr val="bg1"/>
              </a:solidFill>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911788"/>
            <a:ext cx="8229600" cy="3902786"/>
          </a:xfr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3352800"/>
            <a:ext cx="152400" cy="15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3505200"/>
            <a:ext cx="152400" cy="15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53183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err="1" smtClean="0">
                <a:solidFill>
                  <a:schemeClr val="bg1"/>
                </a:solidFill>
              </a:rPr>
              <a:t>uTest</a:t>
            </a:r>
            <a:r>
              <a:rPr lang="en-US" dirty="0" smtClean="0">
                <a:solidFill>
                  <a:schemeClr val="bg1"/>
                </a:solidFill>
              </a:rPr>
              <a:t> Full user</a:t>
            </a:r>
            <a:endParaRPr lang="en-US" dirty="0">
              <a:solidFill>
                <a:schemeClr val="bg1"/>
              </a:solidFill>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706" y="1600200"/>
            <a:ext cx="8210588" cy="4525963"/>
          </a:xfrm>
        </p:spPr>
      </p:pic>
    </p:spTree>
    <p:extLst>
      <p:ext uri="{BB962C8B-B14F-4D97-AF65-F5344CB8AC3E}">
        <p14:creationId xmlns:p14="http://schemas.microsoft.com/office/powerpoint/2010/main" val="15585983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solidFill>
                  <a:schemeClr val="bg1"/>
                </a:solidFill>
              </a:rPr>
              <a:t>uTest</a:t>
            </a:r>
            <a:endParaRPr lang="en-US" dirty="0">
              <a:solidFill>
                <a:schemeClr val="bg1"/>
              </a:solidFill>
            </a:endParaRP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74765" y="1524000"/>
            <a:ext cx="5194470" cy="5068907"/>
          </a:xfrm>
        </p:spPr>
      </p:pic>
    </p:spTree>
    <p:extLst>
      <p:ext uri="{BB962C8B-B14F-4D97-AF65-F5344CB8AC3E}">
        <p14:creationId xmlns:p14="http://schemas.microsoft.com/office/powerpoint/2010/main" val="28726649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solidFill>
                  <a:schemeClr val="bg1"/>
                </a:solidFill>
              </a:rPr>
              <a:t>uTest</a:t>
            </a:r>
            <a:endParaRPr lang="en-US" dirty="0">
              <a:solidFill>
                <a:schemeClr val="bg1"/>
              </a:solidFill>
            </a:endParaRPr>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66928" y="1600200"/>
            <a:ext cx="8010144" cy="4907950"/>
          </a:xfrm>
        </p:spPr>
      </p:pic>
    </p:spTree>
    <p:extLst>
      <p:ext uri="{BB962C8B-B14F-4D97-AF65-F5344CB8AC3E}">
        <p14:creationId xmlns:p14="http://schemas.microsoft.com/office/powerpoint/2010/main" val="6942758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solidFill>
                  <a:schemeClr val="bg1"/>
                </a:solidFill>
              </a:rPr>
              <a:t>uTest</a:t>
            </a:r>
            <a:endParaRPr lang="en-US" dirty="0">
              <a:solidFill>
                <a:schemeClr val="bg1"/>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5996" y="1600200"/>
            <a:ext cx="8012007" cy="4525963"/>
          </a:xfrm>
        </p:spPr>
      </p:pic>
    </p:spTree>
    <p:extLst>
      <p:ext uri="{BB962C8B-B14F-4D97-AF65-F5344CB8AC3E}">
        <p14:creationId xmlns:p14="http://schemas.microsoft.com/office/powerpoint/2010/main" val="3784286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791200"/>
            <a:ext cx="8229600" cy="1066800"/>
          </a:xfrm>
        </p:spPr>
        <p:txBody>
          <a:bodyPr>
            <a:normAutofit/>
          </a:bodyPr>
          <a:lstStyle/>
          <a:p>
            <a:r>
              <a:rPr lang="en-US" sz="2000" dirty="0" smtClean="0">
                <a:solidFill>
                  <a:schemeClr val="bg1"/>
                </a:solidFill>
              </a:rPr>
              <a:t>https://www.utest.com/earning-money</a:t>
            </a:r>
            <a:endParaRPr lang="en-US" sz="2000" dirty="0">
              <a:solidFill>
                <a:schemeClr val="bg1"/>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971349"/>
            <a:ext cx="8229600" cy="3783665"/>
          </a:xfrm>
        </p:spPr>
      </p:pic>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uTest</a:t>
            </a:r>
            <a:endParaRPr lang="en-US" dirty="0">
              <a:solidFill>
                <a:schemeClr val="bg1"/>
              </a:solidFill>
            </a:endParaRPr>
          </a:p>
        </p:txBody>
      </p:sp>
    </p:spTree>
    <p:extLst>
      <p:ext uri="{BB962C8B-B14F-4D97-AF65-F5344CB8AC3E}">
        <p14:creationId xmlns:p14="http://schemas.microsoft.com/office/powerpoint/2010/main" val="8365110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791200"/>
            <a:ext cx="8229600" cy="1066800"/>
          </a:xfrm>
        </p:spPr>
        <p:txBody>
          <a:bodyPr>
            <a:normAutofit/>
          </a:bodyPr>
          <a:lstStyle/>
          <a:p>
            <a:r>
              <a:rPr lang="en-US" sz="2000" dirty="0">
                <a:solidFill>
                  <a:schemeClr val="bg1"/>
                </a:solidFill>
              </a:rPr>
              <a:t>https://www.utest.com/courses/skill-tree</a:t>
            </a:r>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Test Cycle Types</a:t>
            </a:r>
            <a:endParaRPr lang="en-US" dirty="0">
              <a:solidFill>
                <a:schemeClr val="bg1"/>
              </a:solidFill>
            </a:endParaRPr>
          </a:p>
        </p:txBody>
      </p:sp>
      <p:sp>
        <p:nvSpPr>
          <p:cNvPr id="2" name="Content Placeholder 1"/>
          <p:cNvSpPr>
            <a:spLocks noGrp="1"/>
          </p:cNvSpPr>
          <p:nvPr>
            <p:ph idx="1"/>
          </p:nvPr>
        </p:nvSpPr>
        <p:spPr/>
        <p:txBody>
          <a:bodyPr>
            <a:normAutofit fontScale="77500" lnSpcReduction="20000"/>
          </a:bodyPr>
          <a:lstStyle/>
          <a:p>
            <a:pPr marL="0" indent="0">
              <a:buNone/>
            </a:pPr>
            <a:r>
              <a:rPr lang="en-US" b="1" dirty="0">
                <a:solidFill>
                  <a:schemeClr val="bg1"/>
                </a:solidFill>
              </a:rPr>
              <a:t>Crowd Sourced Community Test Cycles:</a:t>
            </a:r>
            <a:endParaRPr lang="en-US" dirty="0">
              <a:solidFill>
                <a:schemeClr val="bg1"/>
              </a:solidFill>
            </a:endParaRPr>
          </a:p>
          <a:p>
            <a:r>
              <a:rPr lang="en-US" b="1" dirty="0">
                <a:solidFill>
                  <a:schemeClr val="bg1"/>
                </a:solidFill>
              </a:rPr>
              <a:t>Functional</a:t>
            </a:r>
            <a:r>
              <a:rPr lang="en-US" dirty="0">
                <a:solidFill>
                  <a:schemeClr val="bg1"/>
                </a:solidFill>
              </a:rPr>
              <a:t>: Exploratory testing and test case completion</a:t>
            </a:r>
          </a:p>
          <a:p>
            <a:r>
              <a:rPr lang="en-US" b="1" dirty="0">
                <a:solidFill>
                  <a:schemeClr val="bg1"/>
                </a:solidFill>
              </a:rPr>
              <a:t>Usability</a:t>
            </a:r>
            <a:r>
              <a:rPr lang="en-US" dirty="0">
                <a:solidFill>
                  <a:schemeClr val="bg1"/>
                </a:solidFill>
              </a:rPr>
              <a:t>: Survey completion</a:t>
            </a:r>
          </a:p>
          <a:p>
            <a:r>
              <a:rPr lang="en-US" b="1" dirty="0">
                <a:solidFill>
                  <a:schemeClr val="bg1"/>
                </a:solidFill>
              </a:rPr>
              <a:t>Localization</a:t>
            </a:r>
            <a:r>
              <a:rPr lang="en-US" dirty="0">
                <a:solidFill>
                  <a:schemeClr val="bg1"/>
                </a:solidFill>
              </a:rPr>
              <a:t>: Translation validation and localization testing</a:t>
            </a:r>
          </a:p>
          <a:p>
            <a:pPr marL="0" indent="0">
              <a:buNone/>
            </a:pPr>
            <a:endParaRPr lang="en-US" b="1" dirty="0" smtClean="0">
              <a:solidFill>
                <a:schemeClr val="bg1"/>
              </a:solidFill>
            </a:endParaRPr>
          </a:p>
          <a:p>
            <a:pPr marL="0" indent="0">
              <a:buNone/>
            </a:pPr>
            <a:r>
              <a:rPr lang="en-US" b="1" dirty="0" smtClean="0">
                <a:solidFill>
                  <a:schemeClr val="bg1"/>
                </a:solidFill>
              </a:rPr>
              <a:t>Expert </a:t>
            </a:r>
            <a:r>
              <a:rPr lang="en-US" b="1" dirty="0">
                <a:solidFill>
                  <a:schemeClr val="bg1"/>
                </a:solidFill>
              </a:rPr>
              <a:t>Sourced Community Test Cycles:</a:t>
            </a:r>
            <a:endParaRPr lang="en-US" dirty="0">
              <a:solidFill>
                <a:schemeClr val="bg1"/>
              </a:solidFill>
            </a:endParaRPr>
          </a:p>
          <a:p>
            <a:r>
              <a:rPr lang="en-US" b="1" dirty="0">
                <a:solidFill>
                  <a:schemeClr val="bg1"/>
                </a:solidFill>
              </a:rPr>
              <a:t>Automation:</a:t>
            </a:r>
            <a:r>
              <a:rPr lang="en-US" dirty="0">
                <a:solidFill>
                  <a:schemeClr val="bg1"/>
                </a:solidFill>
              </a:rPr>
              <a:t> Automated test script creation</a:t>
            </a:r>
          </a:p>
          <a:p>
            <a:r>
              <a:rPr lang="en-US" b="1" dirty="0">
                <a:solidFill>
                  <a:schemeClr val="bg1"/>
                </a:solidFill>
              </a:rPr>
              <a:t>Usability</a:t>
            </a:r>
            <a:r>
              <a:rPr lang="en-US" dirty="0">
                <a:solidFill>
                  <a:schemeClr val="bg1"/>
                </a:solidFill>
              </a:rPr>
              <a:t>: Usability audits, survey creation, survey analysis and expert review</a:t>
            </a:r>
          </a:p>
          <a:p>
            <a:r>
              <a:rPr lang="en-US" b="1" dirty="0">
                <a:solidFill>
                  <a:schemeClr val="bg1"/>
                </a:solidFill>
              </a:rPr>
              <a:t>Security</a:t>
            </a:r>
            <a:r>
              <a:rPr lang="en-US" dirty="0">
                <a:solidFill>
                  <a:schemeClr val="bg1"/>
                </a:solidFill>
              </a:rPr>
              <a:t>: Manual penetration and dynamic security testing</a:t>
            </a:r>
          </a:p>
          <a:p>
            <a:r>
              <a:rPr lang="en-US" b="1" dirty="0">
                <a:solidFill>
                  <a:schemeClr val="bg1"/>
                </a:solidFill>
              </a:rPr>
              <a:t>Load and Performance</a:t>
            </a:r>
            <a:r>
              <a:rPr lang="en-US" dirty="0">
                <a:solidFill>
                  <a:schemeClr val="bg1"/>
                </a:solidFill>
              </a:rPr>
              <a:t>: Script creation and expert review</a:t>
            </a:r>
          </a:p>
        </p:txBody>
      </p:sp>
    </p:spTree>
    <p:extLst>
      <p:ext uri="{BB962C8B-B14F-4D97-AF65-F5344CB8AC3E}">
        <p14:creationId xmlns:p14="http://schemas.microsoft.com/office/powerpoint/2010/main" val="26106173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791200"/>
            <a:ext cx="8229600" cy="1066800"/>
          </a:xfrm>
        </p:spPr>
        <p:txBody>
          <a:bodyPr>
            <a:normAutofit/>
          </a:bodyPr>
          <a:lstStyle/>
          <a:p>
            <a:r>
              <a:rPr lang="en-US" sz="2000" dirty="0">
                <a:solidFill>
                  <a:schemeClr val="bg1"/>
                </a:solidFill>
              </a:rPr>
              <a:t>https://www.utest.com/courses/utest-tester-ratings</a:t>
            </a:r>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Tester Ratings</a:t>
            </a:r>
            <a:endParaRPr lang="en-US" dirty="0">
              <a:solidFill>
                <a:schemeClr val="bg1"/>
              </a:solidFill>
            </a:endParaRPr>
          </a:p>
        </p:txBody>
      </p:sp>
      <p:sp>
        <p:nvSpPr>
          <p:cNvPr id="2" name="Content Placeholder 1"/>
          <p:cNvSpPr>
            <a:spLocks noGrp="1"/>
          </p:cNvSpPr>
          <p:nvPr>
            <p:ph idx="1"/>
          </p:nvPr>
        </p:nvSpPr>
        <p:spPr/>
        <p:txBody>
          <a:bodyPr/>
          <a:lstStyle/>
          <a:p>
            <a:r>
              <a:rPr lang="en-US" dirty="0" smtClean="0">
                <a:solidFill>
                  <a:schemeClr val="bg1"/>
                </a:solidFill>
              </a:rPr>
              <a:t>Gold</a:t>
            </a:r>
          </a:p>
          <a:p>
            <a:r>
              <a:rPr lang="en-US" dirty="0" smtClean="0">
                <a:solidFill>
                  <a:schemeClr val="bg1"/>
                </a:solidFill>
              </a:rPr>
              <a:t>Silver</a:t>
            </a:r>
          </a:p>
          <a:p>
            <a:r>
              <a:rPr lang="en-US" dirty="0" smtClean="0">
                <a:solidFill>
                  <a:schemeClr val="bg1"/>
                </a:solidFill>
              </a:rPr>
              <a:t>Bronze</a:t>
            </a:r>
          </a:p>
          <a:p>
            <a:r>
              <a:rPr lang="en-US" dirty="0" smtClean="0">
                <a:solidFill>
                  <a:schemeClr val="bg1"/>
                </a:solidFill>
              </a:rPr>
              <a:t>Proven</a:t>
            </a:r>
          </a:p>
          <a:p>
            <a:r>
              <a:rPr lang="en-US" dirty="0" smtClean="0">
                <a:solidFill>
                  <a:schemeClr val="bg1"/>
                </a:solidFill>
              </a:rPr>
              <a:t>Rated</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850" y="4648200"/>
            <a:ext cx="3924300" cy="1371600"/>
          </a:xfrm>
          <a:prstGeom prst="rect">
            <a:avLst/>
          </a:prstGeom>
        </p:spPr>
      </p:pic>
    </p:spTree>
    <p:extLst>
      <p:ext uri="{BB962C8B-B14F-4D97-AF65-F5344CB8AC3E}">
        <p14:creationId xmlns:p14="http://schemas.microsoft.com/office/powerpoint/2010/main" val="22718501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err="1" smtClean="0">
                <a:solidFill>
                  <a:schemeClr val="bg1"/>
                </a:solidFill>
              </a:rPr>
              <a:t>testlio</a:t>
            </a:r>
            <a:endParaRPr lang="en-US" dirty="0">
              <a:solidFill>
                <a:schemeClr val="bg1"/>
              </a:solidFill>
            </a:endParaRPr>
          </a:p>
        </p:txBody>
      </p:sp>
      <p:sp>
        <p:nvSpPr>
          <p:cNvPr id="4" name="Content Placeholder 3"/>
          <p:cNvSpPr>
            <a:spLocks noGrp="1"/>
          </p:cNvSpPr>
          <p:nvPr>
            <p:ph idx="1"/>
          </p:nvPr>
        </p:nvSpPr>
        <p:spPr>
          <a:xfrm>
            <a:off x="457200" y="1600200"/>
            <a:ext cx="8229600" cy="4525963"/>
          </a:xfrm>
        </p:spPr>
        <p:txBody>
          <a:bodyPr/>
          <a:lstStyle/>
          <a:p>
            <a:pPr marL="0" indent="0">
              <a:buNone/>
            </a:pPr>
            <a:r>
              <a:rPr lang="en-US" dirty="0" smtClean="0">
                <a:solidFill>
                  <a:schemeClr val="bg1"/>
                </a:solidFill>
              </a:rPr>
              <a:t>What’s </a:t>
            </a:r>
            <a:r>
              <a:rPr lang="en-US" dirty="0" err="1" smtClean="0">
                <a:solidFill>
                  <a:schemeClr val="bg1"/>
                </a:solidFill>
              </a:rPr>
              <a:t>Testlio</a:t>
            </a:r>
            <a:r>
              <a:rPr lang="en-US" dirty="0" smtClean="0">
                <a:solidFill>
                  <a:schemeClr val="bg1"/>
                </a:solidFill>
              </a:rPr>
              <a:t>?</a:t>
            </a:r>
          </a:p>
          <a:p>
            <a:r>
              <a:rPr lang="en-US" dirty="0" smtClean="0">
                <a:solidFill>
                  <a:schemeClr val="bg1"/>
                </a:solidFill>
              </a:rPr>
              <a:t>Community of testers that help companies make sure their products work</a:t>
            </a:r>
          </a:p>
          <a:p>
            <a:r>
              <a:rPr lang="en-US" dirty="0" smtClean="0">
                <a:solidFill>
                  <a:schemeClr val="bg1"/>
                </a:solidFill>
              </a:rPr>
              <a:t>Emphasis on Quality, not Quantity</a:t>
            </a:r>
          </a:p>
          <a:p>
            <a:r>
              <a:rPr lang="en-US" dirty="0" smtClean="0">
                <a:solidFill>
                  <a:schemeClr val="bg1"/>
                </a:solidFill>
              </a:rPr>
              <a:t>Impact you have on the end product is what matters</a:t>
            </a:r>
            <a:endParaRPr lang="en-US" dirty="0">
              <a:solidFill>
                <a:schemeClr val="bg1"/>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375" y="5085643"/>
            <a:ext cx="2381250" cy="1508125"/>
          </a:xfrm>
          <a:prstGeom prst="rect">
            <a:avLst/>
          </a:prstGeom>
        </p:spPr>
      </p:pic>
    </p:spTree>
    <p:extLst>
      <p:ext uri="{BB962C8B-B14F-4D97-AF65-F5344CB8AC3E}">
        <p14:creationId xmlns:p14="http://schemas.microsoft.com/office/powerpoint/2010/main" val="29605106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29200" y="304800"/>
            <a:ext cx="3200400" cy="533400"/>
          </a:xfrm>
        </p:spPr>
        <p:txBody>
          <a:bodyPr anchor="t">
            <a:noAutofit/>
          </a:bodyPr>
          <a:lstStyle/>
          <a:p>
            <a:r>
              <a:rPr lang="en-US" sz="3600" dirty="0" smtClean="0">
                <a:solidFill>
                  <a:schemeClr val="bg1"/>
                </a:solidFill>
              </a:rPr>
              <a:t>Agenda</a:t>
            </a:r>
            <a:endParaRPr lang="en-US" sz="3600" dirty="0">
              <a:solidFill>
                <a:schemeClr val="bg1"/>
              </a:solidFill>
            </a:endParaRP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4550921" cy="6853687"/>
          </a:xfrm>
        </p:spPr>
      </p:pic>
      <p:sp>
        <p:nvSpPr>
          <p:cNvPr id="5" name="Text Placeholder 4"/>
          <p:cNvSpPr>
            <a:spLocks noGrp="1"/>
          </p:cNvSpPr>
          <p:nvPr>
            <p:ph type="body" sz="half" idx="2"/>
          </p:nvPr>
        </p:nvSpPr>
        <p:spPr>
          <a:xfrm>
            <a:off x="5029200" y="990600"/>
            <a:ext cx="3733800" cy="5135563"/>
          </a:xfrm>
        </p:spPr>
        <p:txBody>
          <a:bodyPr>
            <a:normAutofit lnSpcReduction="10000"/>
          </a:bodyPr>
          <a:lstStyle/>
          <a:p>
            <a:pPr marL="285750" indent="-285750">
              <a:buClr>
                <a:schemeClr val="bg1"/>
              </a:buClr>
              <a:buFont typeface="Arial" panose="020B0604020202020204" pitchFamily="34" charset="0"/>
              <a:buChar char="•"/>
            </a:pPr>
            <a:endParaRPr lang="en-US" sz="2000" dirty="0" smtClean="0">
              <a:solidFill>
                <a:schemeClr val="bg1"/>
              </a:solidFill>
            </a:endParaRPr>
          </a:p>
          <a:p>
            <a:pPr marL="285750" indent="-285750">
              <a:buClr>
                <a:schemeClr val="bg1"/>
              </a:buClr>
              <a:buFont typeface="Arial" panose="020B0604020202020204" pitchFamily="34" charset="0"/>
              <a:buChar char="•"/>
            </a:pPr>
            <a:r>
              <a:rPr lang="en-US" sz="2800" dirty="0" smtClean="0">
                <a:solidFill>
                  <a:schemeClr val="bg1"/>
                </a:solidFill>
              </a:rPr>
              <a:t>Tips for freelancing</a:t>
            </a:r>
          </a:p>
          <a:p>
            <a:pPr marL="285750" indent="-285750">
              <a:buClr>
                <a:schemeClr val="bg1"/>
              </a:buClr>
              <a:buFont typeface="Arial" panose="020B0604020202020204" pitchFamily="34" charset="0"/>
              <a:buChar char="•"/>
            </a:pPr>
            <a:endParaRPr lang="en-US" sz="2800" dirty="0" smtClean="0">
              <a:solidFill>
                <a:schemeClr val="bg1"/>
              </a:solidFill>
            </a:endParaRPr>
          </a:p>
          <a:p>
            <a:pPr marL="285750" indent="-285750">
              <a:buClr>
                <a:schemeClr val="bg1"/>
              </a:buClr>
              <a:buFont typeface="Arial" panose="020B0604020202020204" pitchFamily="34" charset="0"/>
              <a:buChar char="•"/>
            </a:pPr>
            <a:r>
              <a:rPr lang="en-US" sz="2800" dirty="0" smtClean="0">
                <a:solidFill>
                  <a:schemeClr val="bg1"/>
                </a:solidFill>
              </a:rPr>
              <a:t>How to become a freelance tester</a:t>
            </a:r>
          </a:p>
          <a:p>
            <a:pPr marL="285750" indent="-285750">
              <a:buClr>
                <a:schemeClr val="bg1"/>
              </a:buClr>
              <a:buFont typeface="Arial" panose="020B0604020202020204" pitchFamily="34" charset="0"/>
              <a:buChar char="•"/>
            </a:pPr>
            <a:endParaRPr lang="en-US" sz="2800" dirty="0" smtClean="0">
              <a:solidFill>
                <a:schemeClr val="bg1"/>
              </a:solidFill>
            </a:endParaRPr>
          </a:p>
          <a:p>
            <a:pPr marL="285750" indent="-285750">
              <a:buClr>
                <a:schemeClr val="bg1"/>
              </a:buClr>
              <a:buFont typeface="Arial" panose="020B0604020202020204" pitchFamily="34" charset="0"/>
              <a:buChar char="•"/>
            </a:pPr>
            <a:r>
              <a:rPr lang="en-US" sz="2800" dirty="0" smtClean="0">
                <a:solidFill>
                  <a:schemeClr val="bg1"/>
                </a:solidFill>
              </a:rPr>
              <a:t>Building your reputation</a:t>
            </a:r>
          </a:p>
          <a:p>
            <a:pPr marL="285750" indent="-285750">
              <a:buClr>
                <a:schemeClr val="bg1"/>
              </a:buClr>
              <a:buFont typeface="Arial" panose="020B0604020202020204" pitchFamily="34" charset="0"/>
              <a:buChar char="•"/>
            </a:pPr>
            <a:endParaRPr lang="en-US" sz="2800" dirty="0" smtClean="0">
              <a:solidFill>
                <a:schemeClr val="bg1"/>
              </a:solidFill>
            </a:endParaRPr>
          </a:p>
          <a:p>
            <a:pPr marL="285750" indent="-285750">
              <a:buClr>
                <a:schemeClr val="bg1"/>
              </a:buClr>
              <a:buFont typeface="Arial" panose="020B0604020202020204" pitchFamily="34" charset="0"/>
              <a:buChar char="•"/>
            </a:pPr>
            <a:r>
              <a:rPr lang="en-US" sz="2800" dirty="0" smtClean="0">
                <a:solidFill>
                  <a:schemeClr val="bg1"/>
                </a:solidFill>
              </a:rPr>
              <a:t>How to make money as a freelancer</a:t>
            </a:r>
            <a:endParaRPr lang="en-US" sz="2800" dirty="0">
              <a:solidFill>
                <a:schemeClr val="bg1"/>
              </a:solidFill>
            </a:endParaRPr>
          </a:p>
        </p:txBody>
      </p:sp>
    </p:spTree>
    <p:extLst>
      <p:ext uri="{BB962C8B-B14F-4D97-AF65-F5344CB8AC3E}">
        <p14:creationId xmlns:p14="http://schemas.microsoft.com/office/powerpoint/2010/main" val="42448608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486400"/>
            <a:ext cx="8229600" cy="1143000"/>
          </a:xfrm>
        </p:spPr>
        <p:txBody>
          <a:bodyPr>
            <a:normAutofit/>
          </a:bodyPr>
          <a:lstStyle/>
          <a:p>
            <a:r>
              <a:rPr lang="en-US" sz="2000" dirty="0">
                <a:solidFill>
                  <a:schemeClr val="bg1"/>
                </a:solidFill>
              </a:rPr>
              <a:t>https://testlio.com/for-testers/</a:t>
            </a:r>
          </a:p>
        </p:txBody>
      </p:sp>
      <p:sp>
        <p:nvSpPr>
          <p:cNvPr id="4" name="Content Placeholder 3"/>
          <p:cNvSpPr>
            <a:spLocks noGrp="1"/>
          </p:cNvSpPr>
          <p:nvPr>
            <p:ph idx="1"/>
          </p:nvPr>
        </p:nvSpPr>
        <p:spPr/>
        <p:txBody>
          <a:bodyPr/>
          <a:lstStyle/>
          <a:p>
            <a:pPr marL="0" indent="0">
              <a:buNone/>
            </a:pPr>
            <a:r>
              <a:rPr lang="en-US" dirty="0" smtClean="0">
                <a:solidFill>
                  <a:schemeClr val="bg1"/>
                </a:solidFill>
              </a:rPr>
              <a:t>How it works:</a:t>
            </a:r>
          </a:p>
          <a:p>
            <a:pPr marL="514350" indent="-514350">
              <a:lnSpc>
                <a:spcPct val="150000"/>
              </a:lnSpc>
              <a:buAutoNum type="arabicPeriod"/>
            </a:pPr>
            <a:r>
              <a:rPr lang="en-US" dirty="0" smtClean="0">
                <a:solidFill>
                  <a:schemeClr val="bg1"/>
                </a:solidFill>
              </a:rPr>
              <a:t>Get verified</a:t>
            </a:r>
          </a:p>
          <a:p>
            <a:pPr marL="514350" indent="-514350">
              <a:lnSpc>
                <a:spcPct val="150000"/>
              </a:lnSpc>
              <a:buAutoNum type="arabicPeriod"/>
            </a:pPr>
            <a:r>
              <a:rPr lang="en-US" dirty="0" smtClean="0">
                <a:solidFill>
                  <a:schemeClr val="bg1"/>
                </a:solidFill>
              </a:rPr>
              <a:t>Crush bugs</a:t>
            </a:r>
          </a:p>
          <a:p>
            <a:pPr marL="514350" indent="-514350">
              <a:lnSpc>
                <a:spcPct val="150000"/>
              </a:lnSpc>
              <a:buAutoNum type="arabicPeriod"/>
            </a:pPr>
            <a:r>
              <a:rPr lang="en-US" dirty="0" smtClean="0">
                <a:solidFill>
                  <a:schemeClr val="bg1"/>
                </a:solidFill>
              </a:rPr>
              <a:t>Get paid</a:t>
            </a:r>
          </a:p>
          <a:p>
            <a:pPr marL="0" indent="0">
              <a:lnSpc>
                <a:spcPct val="150000"/>
              </a:lnSpc>
              <a:buNone/>
            </a:pPr>
            <a:r>
              <a:rPr lang="en-US" dirty="0" smtClean="0">
                <a:solidFill>
                  <a:schemeClr val="bg1"/>
                </a:solidFill>
              </a:rPr>
              <a:t>Let’s become a tester…</a:t>
            </a:r>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testlio</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2209800"/>
            <a:ext cx="2438400" cy="2438400"/>
          </a:xfrm>
          <a:prstGeom prst="rect">
            <a:avLst/>
          </a:prstGeom>
        </p:spPr>
      </p:pic>
    </p:spTree>
    <p:extLst>
      <p:ext uri="{BB962C8B-B14F-4D97-AF65-F5344CB8AC3E}">
        <p14:creationId xmlns:p14="http://schemas.microsoft.com/office/powerpoint/2010/main" val="18624126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562600"/>
            <a:ext cx="8229600" cy="1143000"/>
          </a:xfrm>
        </p:spPr>
        <p:txBody>
          <a:bodyPr>
            <a:normAutofit/>
          </a:bodyPr>
          <a:lstStyle/>
          <a:p>
            <a:r>
              <a:rPr lang="en-US" sz="2000" dirty="0">
                <a:solidFill>
                  <a:schemeClr val="bg1"/>
                </a:solidFill>
              </a:rPr>
              <a:t>https://platform.testlio.com/tester-faq</a:t>
            </a:r>
          </a:p>
        </p:txBody>
      </p:sp>
      <p:sp>
        <p:nvSpPr>
          <p:cNvPr id="4" name="Content Placeholder 3"/>
          <p:cNvSpPr>
            <a:spLocks noGrp="1"/>
          </p:cNvSpPr>
          <p:nvPr>
            <p:ph idx="1"/>
          </p:nvPr>
        </p:nvSpPr>
        <p:spPr/>
        <p:txBody>
          <a:bodyPr>
            <a:normAutofit/>
          </a:bodyPr>
          <a:lstStyle/>
          <a:p>
            <a:pPr marL="0" indent="0">
              <a:buNone/>
            </a:pPr>
            <a:r>
              <a:rPr lang="en-US" cap="all" dirty="0" smtClean="0"/>
              <a:t>ER </a:t>
            </a:r>
            <a:r>
              <a:rPr lang="en-US" cap="all" dirty="0"/>
              <a:t>BENEFITS</a:t>
            </a:r>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testlio</a:t>
            </a:r>
            <a:endParaRPr lang="en-US"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2121"/>
            <a:ext cx="8229600" cy="4110477"/>
          </a:xfrm>
          <a:prstGeom prst="rect">
            <a:avLst/>
          </a:prstGeom>
        </p:spPr>
      </p:pic>
    </p:spTree>
    <p:extLst>
      <p:ext uri="{BB962C8B-B14F-4D97-AF65-F5344CB8AC3E}">
        <p14:creationId xmlns:p14="http://schemas.microsoft.com/office/powerpoint/2010/main" val="41982625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562600"/>
            <a:ext cx="8229600" cy="1143000"/>
          </a:xfrm>
        </p:spPr>
        <p:txBody>
          <a:bodyPr>
            <a:normAutofit/>
          </a:bodyPr>
          <a:lstStyle/>
          <a:p>
            <a:endParaRPr lang="en-US" sz="2000" dirty="0">
              <a:solidFill>
                <a:schemeClr val="bg1"/>
              </a:solidFill>
            </a:endParaRPr>
          </a:p>
        </p:txBody>
      </p:sp>
      <p:sp>
        <p:nvSpPr>
          <p:cNvPr id="4" name="Content Placeholder 3"/>
          <p:cNvSpPr>
            <a:spLocks noGrp="1"/>
          </p:cNvSpPr>
          <p:nvPr>
            <p:ph idx="1"/>
          </p:nvPr>
        </p:nvSpPr>
        <p:spPr/>
        <p:txBody>
          <a:bodyPr>
            <a:normAutofit/>
          </a:bodyPr>
          <a:lstStyle/>
          <a:p>
            <a:pPr marL="0" indent="0">
              <a:buNone/>
            </a:pPr>
            <a:r>
              <a:rPr lang="en-US" cap="all" dirty="0" smtClean="0"/>
              <a:t>ER </a:t>
            </a:r>
            <a:r>
              <a:rPr lang="en-US" cap="all" dirty="0"/>
              <a:t>BENEFITS</a:t>
            </a:r>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testlio</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0200"/>
            <a:ext cx="8272040" cy="4088579"/>
          </a:xfrm>
          <a:prstGeom prst="rect">
            <a:avLst/>
          </a:prstGeom>
        </p:spPr>
      </p:pic>
    </p:spTree>
    <p:extLst>
      <p:ext uri="{BB962C8B-B14F-4D97-AF65-F5344CB8AC3E}">
        <p14:creationId xmlns:p14="http://schemas.microsoft.com/office/powerpoint/2010/main" val="11719338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562600"/>
            <a:ext cx="8229600" cy="1143000"/>
          </a:xfrm>
        </p:spPr>
        <p:txBody>
          <a:bodyPr>
            <a:normAutofit/>
          </a:bodyPr>
          <a:lstStyle/>
          <a:p>
            <a:endParaRPr lang="en-US" sz="2000" dirty="0">
              <a:solidFill>
                <a:schemeClr val="bg1"/>
              </a:solidFill>
            </a:endParaRPr>
          </a:p>
        </p:txBody>
      </p:sp>
      <p:sp>
        <p:nvSpPr>
          <p:cNvPr id="4" name="Content Placeholder 3"/>
          <p:cNvSpPr>
            <a:spLocks noGrp="1"/>
          </p:cNvSpPr>
          <p:nvPr>
            <p:ph idx="1"/>
          </p:nvPr>
        </p:nvSpPr>
        <p:spPr/>
        <p:txBody>
          <a:bodyPr>
            <a:normAutofit/>
          </a:bodyPr>
          <a:lstStyle/>
          <a:p>
            <a:pPr marL="0" indent="0">
              <a:buNone/>
            </a:pPr>
            <a:r>
              <a:rPr lang="en-US" cap="all" dirty="0" smtClean="0"/>
              <a:t>ER </a:t>
            </a:r>
            <a:r>
              <a:rPr lang="en-US" cap="all" dirty="0"/>
              <a:t>BENEFITS</a:t>
            </a:r>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testlio</a:t>
            </a:r>
            <a:endParaRPr lang="en-US"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0200"/>
            <a:ext cx="8229600" cy="4067602"/>
          </a:xfrm>
          <a:prstGeom prst="rect">
            <a:avLst/>
          </a:prstGeom>
        </p:spPr>
      </p:pic>
    </p:spTree>
    <p:extLst>
      <p:ext uri="{BB962C8B-B14F-4D97-AF65-F5344CB8AC3E}">
        <p14:creationId xmlns:p14="http://schemas.microsoft.com/office/powerpoint/2010/main" val="18207755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bg1"/>
                </a:solidFill>
              </a:rPr>
              <a:t>Tester Benefits</a:t>
            </a:r>
            <a:endParaRPr lang="en-US" dirty="0">
              <a:solidFill>
                <a:schemeClr val="bg1"/>
              </a:solidFill>
            </a:endParaRPr>
          </a:p>
        </p:txBody>
      </p:sp>
      <p:sp>
        <p:nvSpPr>
          <p:cNvPr id="4" name="Content Placeholder 3"/>
          <p:cNvSpPr>
            <a:spLocks noGrp="1"/>
          </p:cNvSpPr>
          <p:nvPr>
            <p:ph idx="1"/>
          </p:nvPr>
        </p:nvSpPr>
        <p:spPr/>
        <p:txBody>
          <a:bodyPr>
            <a:normAutofit fontScale="77500" lnSpcReduction="20000"/>
          </a:bodyPr>
          <a:lstStyle/>
          <a:p>
            <a:r>
              <a:rPr lang="en-US" cap="all" dirty="0"/>
              <a:t>TESTER BENEFITS</a:t>
            </a:r>
          </a:p>
          <a:p>
            <a:r>
              <a:rPr lang="en-US" dirty="0" err="1">
                <a:solidFill>
                  <a:schemeClr val="bg1"/>
                </a:solidFill>
              </a:rPr>
              <a:t>Testlio</a:t>
            </a:r>
            <a:r>
              <a:rPr lang="en-US" dirty="0">
                <a:solidFill>
                  <a:schemeClr val="bg1"/>
                </a:solidFill>
              </a:rPr>
              <a:t> only works with the top testers in the world. When you join </a:t>
            </a:r>
            <a:r>
              <a:rPr lang="en-US" dirty="0" err="1">
                <a:solidFill>
                  <a:schemeClr val="bg1"/>
                </a:solidFill>
              </a:rPr>
              <a:t>Testlio</a:t>
            </a:r>
            <a:r>
              <a:rPr lang="en-US" dirty="0">
                <a:solidFill>
                  <a:schemeClr val="bg1"/>
                </a:solidFill>
              </a:rPr>
              <a:t>, you’re going to be working with other amazing testers whom you can learn from and work with.</a:t>
            </a:r>
          </a:p>
          <a:p>
            <a:r>
              <a:rPr lang="en-US" dirty="0">
                <a:solidFill>
                  <a:schemeClr val="bg1"/>
                </a:solidFill>
              </a:rPr>
              <a:t>Work on exciting and interesting projects</a:t>
            </a:r>
          </a:p>
          <a:p>
            <a:r>
              <a:rPr lang="en-US" dirty="0">
                <a:solidFill>
                  <a:schemeClr val="bg1"/>
                </a:solidFill>
              </a:rPr>
              <a:t>Work with huge brands</a:t>
            </a:r>
          </a:p>
          <a:p>
            <a:r>
              <a:rPr lang="en-US" dirty="0">
                <a:solidFill>
                  <a:schemeClr val="bg1"/>
                </a:solidFill>
              </a:rPr>
              <a:t>Work with other top testers and sharpen your skills</a:t>
            </a:r>
          </a:p>
          <a:p>
            <a:r>
              <a:rPr lang="en-US" dirty="0" err="1">
                <a:solidFill>
                  <a:schemeClr val="bg1"/>
                </a:solidFill>
              </a:rPr>
              <a:t>Testlio</a:t>
            </a:r>
            <a:r>
              <a:rPr lang="en-US" dirty="0">
                <a:solidFill>
                  <a:schemeClr val="bg1"/>
                </a:solidFill>
              </a:rPr>
              <a:t> rewards testers who are great team players and bring value to the customers</a:t>
            </a:r>
          </a:p>
          <a:p>
            <a:r>
              <a:rPr lang="en-US" dirty="0">
                <a:solidFill>
                  <a:schemeClr val="bg1"/>
                </a:solidFill>
              </a:rPr>
              <a:t>Test whenever the time works best for you</a:t>
            </a:r>
          </a:p>
          <a:p>
            <a:r>
              <a:rPr lang="en-US" dirty="0">
                <a:solidFill>
                  <a:schemeClr val="bg1"/>
                </a:solidFill>
              </a:rPr>
              <a:t>Pay starts at $10/</a:t>
            </a:r>
            <a:r>
              <a:rPr lang="en-US" dirty="0" err="1">
                <a:solidFill>
                  <a:schemeClr val="bg1"/>
                </a:solidFill>
              </a:rPr>
              <a:t>hr</a:t>
            </a:r>
            <a:r>
              <a:rPr lang="en-US" dirty="0">
                <a:solidFill>
                  <a:schemeClr val="bg1"/>
                </a:solidFill>
              </a:rPr>
              <a:t> but can increase to over $35/</a:t>
            </a:r>
            <a:r>
              <a:rPr lang="en-US" dirty="0" err="1">
                <a:solidFill>
                  <a:schemeClr val="bg1"/>
                </a:solidFill>
              </a:rPr>
              <a:t>hr</a:t>
            </a:r>
            <a:endParaRPr lang="en-US" dirty="0">
              <a:solidFill>
                <a:schemeClr val="bg1"/>
              </a:solidFill>
            </a:endParaRPr>
          </a:p>
          <a:p>
            <a:endParaRPr lang="en-US" dirty="0"/>
          </a:p>
        </p:txBody>
      </p:sp>
    </p:spTree>
    <p:extLst>
      <p:ext uri="{BB962C8B-B14F-4D97-AF65-F5344CB8AC3E}">
        <p14:creationId xmlns:p14="http://schemas.microsoft.com/office/powerpoint/2010/main" val="29909958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562600"/>
            <a:ext cx="8229600" cy="1143000"/>
          </a:xfrm>
        </p:spPr>
        <p:txBody>
          <a:bodyPr>
            <a:normAutofit/>
          </a:bodyPr>
          <a:lstStyle/>
          <a:p>
            <a:endParaRPr lang="en-US" sz="2000" dirty="0">
              <a:solidFill>
                <a:schemeClr val="bg1"/>
              </a:solidFill>
            </a:endParaRPr>
          </a:p>
        </p:txBody>
      </p:sp>
      <p:sp>
        <p:nvSpPr>
          <p:cNvPr id="4" name="Content Placeholder 3"/>
          <p:cNvSpPr>
            <a:spLocks noGrp="1"/>
          </p:cNvSpPr>
          <p:nvPr>
            <p:ph idx="1"/>
          </p:nvPr>
        </p:nvSpPr>
        <p:spPr/>
        <p:txBody>
          <a:bodyPr>
            <a:normAutofit/>
          </a:bodyPr>
          <a:lstStyle/>
          <a:p>
            <a:pPr marL="0" indent="0">
              <a:buNone/>
            </a:pPr>
            <a:r>
              <a:rPr lang="en-US" cap="all" dirty="0" smtClean="0"/>
              <a:t>ER </a:t>
            </a:r>
            <a:r>
              <a:rPr lang="en-US" cap="all" dirty="0"/>
              <a:t>BENEFITS</a:t>
            </a:r>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testlio</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0200"/>
            <a:ext cx="8229600" cy="4067652"/>
          </a:xfrm>
          <a:prstGeom prst="rect">
            <a:avLst/>
          </a:prstGeom>
        </p:spPr>
      </p:pic>
    </p:spTree>
    <p:extLst>
      <p:ext uri="{BB962C8B-B14F-4D97-AF65-F5344CB8AC3E}">
        <p14:creationId xmlns:p14="http://schemas.microsoft.com/office/powerpoint/2010/main" val="34424266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562600"/>
            <a:ext cx="8229600" cy="1143000"/>
          </a:xfrm>
        </p:spPr>
        <p:txBody>
          <a:bodyPr>
            <a:normAutofit/>
          </a:bodyPr>
          <a:lstStyle/>
          <a:p>
            <a:endParaRPr lang="en-US" sz="2000" dirty="0">
              <a:solidFill>
                <a:schemeClr val="bg1"/>
              </a:solidFill>
            </a:endParaRPr>
          </a:p>
        </p:txBody>
      </p:sp>
      <p:sp>
        <p:nvSpPr>
          <p:cNvPr id="4" name="Content Placeholder 3"/>
          <p:cNvSpPr>
            <a:spLocks noGrp="1"/>
          </p:cNvSpPr>
          <p:nvPr>
            <p:ph idx="1"/>
          </p:nvPr>
        </p:nvSpPr>
        <p:spPr/>
        <p:txBody>
          <a:bodyPr>
            <a:normAutofit/>
          </a:bodyPr>
          <a:lstStyle/>
          <a:p>
            <a:pPr marL="0" indent="0">
              <a:buNone/>
            </a:pPr>
            <a:r>
              <a:rPr lang="en-US" cap="all" dirty="0" smtClean="0"/>
              <a:t>ER </a:t>
            </a:r>
            <a:r>
              <a:rPr lang="en-US" cap="all" dirty="0"/>
              <a:t>BENEFITS</a:t>
            </a:r>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testlio</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0200"/>
            <a:ext cx="8229600" cy="4067651"/>
          </a:xfrm>
          <a:prstGeom prst="rect">
            <a:avLst/>
          </a:prstGeom>
        </p:spPr>
      </p:pic>
    </p:spTree>
    <p:extLst>
      <p:ext uri="{BB962C8B-B14F-4D97-AF65-F5344CB8AC3E}">
        <p14:creationId xmlns:p14="http://schemas.microsoft.com/office/powerpoint/2010/main" val="32053480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562600"/>
            <a:ext cx="8229600" cy="1143000"/>
          </a:xfrm>
        </p:spPr>
        <p:txBody>
          <a:bodyPr>
            <a:normAutofit/>
          </a:bodyPr>
          <a:lstStyle/>
          <a:p>
            <a:endParaRPr lang="en-US" sz="2000" dirty="0">
              <a:solidFill>
                <a:schemeClr val="bg1"/>
              </a:solidFill>
            </a:endParaRPr>
          </a:p>
        </p:txBody>
      </p:sp>
      <p:sp>
        <p:nvSpPr>
          <p:cNvPr id="4" name="Content Placeholder 3"/>
          <p:cNvSpPr>
            <a:spLocks noGrp="1"/>
          </p:cNvSpPr>
          <p:nvPr>
            <p:ph idx="1"/>
          </p:nvPr>
        </p:nvSpPr>
        <p:spPr/>
        <p:txBody>
          <a:bodyPr>
            <a:normAutofit/>
          </a:bodyPr>
          <a:lstStyle/>
          <a:p>
            <a:pPr marL="0" indent="0">
              <a:buNone/>
            </a:pPr>
            <a:r>
              <a:rPr lang="en-US" cap="all" dirty="0" smtClean="0"/>
              <a:t>ER </a:t>
            </a:r>
            <a:r>
              <a:rPr lang="en-US" cap="all" dirty="0"/>
              <a:t>BENEFITS</a:t>
            </a:r>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testlio</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0200"/>
            <a:ext cx="8212292" cy="4067651"/>
          </a:xfrm>
          <a:prstGeom prst="rect">
            <a:avLst/>
          </a:prstGeom>
        </p:spPr>
      </p:pic>
    </p:spTree>
    <p:extLst>
      <p:ext uri="{BB962C8B-B14F-4D97-AF65-F5344CB8AC3E}">
        <p14:creationId xmlns:p14="http://schemas.microsoft.com/office/powerpoint/2010/main" val="5913641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562600"/>
            <a:ext cx="8229600" cy="1143000"/>
          </a:xfrm>
        </p:spPr>
        <p:txBody>
          <a:bodyPr>
            <a:normAutofit/>
          </a:bodyPr>
          <a:lstStyle/>
          <a:p>
            <a:r>
              <a:rPr lang="en-US" sz="2000" dirty="0">
                <a:solidFill>
                  <a:schemeClr val="bg1"/>
                </a:solidFill>
              </a:rPr>
              <a:t>https://vimeo.com/129539889</a:t>
            </a:r>
          </a:p>
        </p:txBody>
      </p:sp>
      <p:sp>
        <p:nvSpPr>
          <p:cNvPr id="4" name="Content Placeholder 3"/>
          <p:cNvSpPr>
            <a:spLocks noGrp="1"/>
          </p:cNvSpPr>
          <p:nvPr>
            <p:ph idx="1"/>
          </p:nvPr>
        </p:nvSpPr>
        <p:spPr/>
        <p:txBody>
          <a:bodyPr>
            <a:normAutofit/>
          </a:bodyPr>
          <a:lstStyle/>
          <a:p>
            <a:pPr marL="0" indent="0">
              <a:buNone/>
            </a:pPr>
            <a:r>
              <a:rPr lang="en-US" cap="all" dirty="0" smtClean="0"/>
              <a:t>ER BENEFITS</a:t>
            </a:r>
            <a:endParaRPr lang="en-US" cap="all" dirty="0"/>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testlio</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0200"/>
            <a:ext cx="8212292" cy="4067650"/>
          </a:xfrm>
          <a:prstGeom prst="rect">
            <a:avLst/>
          </a:prstGeom>
        </p:spPr>
      </p:pic>
    </p:spTree>
    <p:extLst>
      <p:ext uri="{BB962C8B-B14F-4D97-AF65-F5344CB8AC3E}">
        <p14:creationId xmlns:p14="http://schemas.microsoft.com/office/powerpoint/2010/main" val="20026306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solidFill>
                  <a:schemeClr val="bg1"/>
                </a:solidFill>
              </a:rPr>
              <a:t>Ubertesters</a:t>
            </a:r>
            <a:endParaRPr lang="en-US" dirty="0">
              <a:solidFill>
                <a:schemeClr val="bg1"/>
              </a:solidFill>
            </a:endParaRPr>
          </a:p>
        </p:txBody>
      </p:sp>
      <p:sp>
        <p:nvSpPr>
          <p:cNvPr id="4" name="Content Placeholder 3"/>
          <p:cNvSpPr>
            <a:spLocks noGrp="1"/>
          </p:cNvSpPr>
          <p:nvPr>
            <p:ph idx="1"/>
          </p:nvPr>
        </p:nvSpPr>
        <p:spPr>
          <a:xfrm>
            <a:off x="457200" y="1600200"/>
            <a:ext cx="8229600" cy="4525963"/>
          </a:xfrm>
        </p:spPr>
        <p:txBody>
          <a:bodyPr/>
          <a:lstStyle/>
          <a:p>
            <a:pPr marL="0" indent="0">
              <a:buNone/>
            </a:pPr>
            <a:r>
              <a:rPr lang="en-US" dirty="0" smtClean="0">
                <a:solidFill>
                  <a:schemeClr val="bg1"/>
                </a:solidFill>
              </a:rPr>
              <a:t>What’s </a:t>
            </a:r>
            <a:r>
              <a:rPr lang="en-US" dirty="0" err="1" smtClean="0">
                <a:solidFill>
                  <a:schemeClr val="bg1"/>
                </a:solidFill>
              </a:rPr>
              <a:t>Ubertesters</a:t>
            </a:r>
            <a:r>
              <a:rPr lang="en-US" dirty="0" smtClean="0">
                <a:solidFill>
                  <a:schemeClr val="bg1"/>
                </a:solidFill>
              </a:rPr>
              <a:t>?</a:t>
            </a:r>
          </a:p>
          <a:p>
            <a:r>
              <a:rPr lang="en-US" dirty="0" smtClean="0">
                <a:solidFill>
                  <a:schemeClr val="bg1"/>
                </a:solidFill>
              </a:rPr>
              <a:t>The perfect tool for QA Managers</a:t>
            </a:r>
          </a:p>
          <a:p>
            <a:r>
              <a:rPr lang="en-US" dirty="0" smtClean="0">
                <a:solidFill>
                  <a:schemeClr val="bg1"/>
                </a:solidFill>
              </a:rPr>
              <a:t>An easy way to get paid for testing</a:t>
            </a:r>
          </a:p>
          <a:p>
            <a:r>
              <a:rPr lang="en-US" dirty="0" smtClean="0">
                <a:solidFill>
                  <a:schemeClr val="bg1"/>
                </a:solidFill>
              </a:rPr>
              <a:t>The best platform to gather the beta testing team</a:t>
            </a:r>
            <a:endParaRPr lang="en-US" dirty="0">
              <a:solidFill>
                <a:schemeClr val="bg1"/>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950" y="4916138"/>
            <a:ext cx="7658100" cy="1581398"/>
          </a:xfrm>
          <a:prstGeom prst="rect">
            <a:avLst/>
          </a:prstGeom>
        </p:spPr>
      </p:pic>
    </p:spTree>
    <p:extLst>
      <p:ext uri="{BB962C8B-B14F-4D97-AF65-F5344CB8AC3E}">
        <p14:creationId xmlns:p14="http://schemas.microsoft.com/office/powerpoint/2010/main" val="30950882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smtClean="0">
                <a:solidFill>
                  <a:schemeClr val="bg1"/>
                </a:solidFill>
              </a:rPr>
              <a:t>Why Freelancing?</a:t>
            </a:r>
            <a:endParaRPr lang="en-US" dirty="0">
              <a:solidFill>
                <a:schemeClr val="bg1"/>
              </a:solidFill>
            </a:endParaRPr>
          </a:p>
        </p:txBody>
      </p:sp>
      <p:sp>
        <p:nvSpPr>
          <p:cNvPr id="6" name="Content Placeholder 5"/>
          <p:cNvSpPr>
            <a:spLocks noGrp="1"/>
          </p:cNvSpPr>
          <p:nvPr>
            <p:ph idx="1"/>
          </p:nvPr>
        </p:nvSpPr>
        <p:spPr/>
        <p:txBody>
          <a:bodyPr>
            <a:normAutofit/>
          </a:bodyPr>
          <a:lstStyle/>
          <a:p>
            <a:endParaRPr lang="en-US" dirty="0" smtClean="0">
              <a:solidFill>
                <a:schemeClr val="bg1"/>
              </a:solidFill>
            </a:endParaRPr>
          </a:p>
          <a:p>
            <a:r>
              <a:rPr lang="en-US" dirty="0" smtClean="0">
                <a:solidFill>
                  <a:schemeClr val="bg1"/>
                </a:solidFill>
              </a:rPr>
              <a:t>Earn extra income</a:t>
            </a:r>
          </a:p>
          <a:p>
            <a:endParaRPr lang="en-US" dirty="0" smtClean="0">
              <a:solidFill>
                <a:schemeClr val="bg1"/>
              </a:solidFill>
            </a:endParaRPr>
          </a:p>
          <a:p>
            <a:r>
              <a:rPr lang="en-US" dirty="0" smtClean="0">
                <a:solidFill>
                  <a:schemeClr val="bg1"/>
                </a:solidFill>
              </a:rPr>
              <a:t>Gain additional experience</a:t>
            </a:r>
          </a:p>
          <a:p>
            <a:endParaRPr lang="en-US" dirty="0" smtClean="0">
              <a:solidFill>
                <a:schemeClr val="bg1"/>
              </a:solidFill>
            </a:endParaRPr>
          </a:p>
          <a:p>
            <a:r>
              <a:rPr lang="en-US" dirty="0" smtClean="0">
                <a:solidFill>
                  <a:schemeClr val="bg1"/>
                </a:solidFill>
              </a:rPr>
              <a:t>Be your own boss</a:t>
            </a:r>
          </a:p>
        </p:txBody>
      </p:sp>
    </p:spTree>
    <p:extLst>
      <p:ext uri="{BB962C8B-B14F-4D97-AF65-F5344CB8AC3E}">
        <p14:creationId xmlns:p14="http://schemas.microsoft.com/office/powerpoint/2010/main" val="15655932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486400"/>
            <a:ext cx="8229600" cy="1143000"/>
          </a:xfrm>
        </p:spPr>
        <p:txBody>
          <a:bodyPr>
            <a:normAutofit/>
          </a:bodyPr>
          <a:lstStyle/>
          <a:p>
            <a:r>
              <a:rPr lang="en-US" sz="2000" dirty="0">
                <a:solidFill>
                  <a:schemeClr val="bg1"/>
                </a:solidFill>
              </a:rPr>
              <a:t>https://ubertesters.com/become-tester/</a:t>
            </a:r>
          </a:p>
        </p:txBody>
      </p:sp>
      <p:sp>
        <p:nvSpPr>
          <p:cNvPr id="4" name="Content Placeholder 3"/>
          <p:cNvSpPr>
            <a:spLocks noGrp="1"/>
          </p:cNvSpPr>
          <p:nvPr>
            <p:ph idx="1"/>
          </p:nvPr>
        </p:nvSpPr>
        <p:spPr/>
        <p:txBody>
          <a:bodyPr/>
          <a:lstStyle/>
          <a:p>
            <a:pPr marL="0" indent="0">
              <a:buNone/>
            </a:pPr>
            <a:r>
              <a:rPr lang="en-US" dirty="0" smtClean="0">
                <a:solidFill>
                  <a:schemeClr val="bg1"/>
                </a:solidFill>
              </a:rPr>
              <a:t>Become a Tester</a:t>
            </a:r>
          </a:p>
          <a:p>
            <a:pPr marL="514350" indent="-514350">
              <a:lnSpc>
                <a:spcPct val="150000"/>
              </a:lnSpc>
              <a:buAutoNum type="arabicPeriod"/>
            </a:pPr>
            <a:r>
              <a:rPr lang="en-US" dirty="0" smtClean="0">
                <a:solidFill>
                  <a:schemeClr val="bg1"/>
                </a:solidFill>
              </a:rPr>
              <a:t>Complete a short form</a:t>
            </a:r>
          </a:p>
          <a:p>
            <a:pPr marL="514350" indent="-514350">
              <a:lnSpc>
                <a:spcPct val="150000"/>
              </a:lnSpc>
              <a:buAutoNum type="arabicPeriod"/>
            </a:pPr>
            <a:r>
              <a:rPr lang="en-US" dirty="0" smtClean="0">
                <a:solidFill>
                  <a:schemeClr val="bg1"/>
                </a:solidFill>
              </a:rPr>
              <a:t>Get certified</a:t>
            </a:r>
          </a:p>
          <a:p>
            <a:pPr marL="514350" indent="-514350">
              <a:lnSpc>
                <a:spcPct val="150000"/>
              </a:lnSpc>
              <a:buAutoNum type="arabicPeriod"/>
            </a:pPr>
            <a:r>
              <a:rPr lang="en-US" dirty="0" smtClean="0">
                <a:solidFill>
                  <a:schemeClr val="bg1"/>
                </a:solidFill>
              </a:rPr>
              <a:t>Test apps &amp; earn money</a:t>
            </a:r>
          </a:p>
          <a:p>
            <a:pPr marL="0" indent="0">
              <a:lnSpc>
                <a:spcPct val="150000"/>
              </a:lnSpc>
              <a:buNone/>
            </a:pPr>
            <a:r>
              <a:rPr lang="en-US" dirty="0" smtClean="0">
                <a:solidFill>
                  <a:schemeClr val="bg1"/>
                </a:solidFill>
              </a:rPr>
              <a:t>Let’s become a tester…</a:t>
            </a:r>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Ubertesters</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2209800"/>
            <a:ext cx="2438400" cy="2438400"/>
          </a:xfrm>
          <a:prstGeom prst="rect">
            <a:avLst/>
          </a:prstGeom>
        </p:spPr>
      </p:pic>
    </p:spTree>
    <p:extLst>
      <p:ext uri="{BB962C8B-B14F-4D97-AF65-F5344CB8AC3E}">
        <p14:creationId xmlns:p14="http://schemas.microsoft.com/office/powerpoint/2010/main" val="6358712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562600"/>
            <a:ext cx="8229600" cy="1143000"/>
          </a:xfrm>
        </p:spPr>
        <p:txBody>
          <a:bodyPr>
            <a:normAutofit/>
          </a:bodyPr>
          <a:lstStyle/>
          <a:p>
            <a:r>
              <a:rPr lang="en-US" sz="2000" dirty="0">
                <a:solidFill>
                  <a:schemeClr val="bg1"/>
                </a:solidFill>
              </a:rPr>
              <a:t>https://ubertesters.com/</a:t>
            </a:r>
          </a:p>
        </p:txBody>
      </p:sp>
      <p:sp>
        <p:nvSpPr>
          <p:cNvPr id="4" name="Content Placeholder 3"/>
          <p:cNvSpPr>
            <a:spLocks noGrp="1"/>
          </p:cNvSpPr>
          <p:nvPr>
            <p:ph idx="1"/>
          </p:nvPr>
        </p:nvSpPr>
        <p:spPr/>
        <p:txBody>
          <a:bodyPr>
            <a:normAutofit/>
          </a:bodyPr>
          <a:lstStyle/>
          <a:p>
            <a:pPr marL="0" indent="0">
              <a:buNone/>
            </a:pPr>
            <a:r>
              <a:rPr lang="en-US" cap="all" dirty="0" smtClean="0"/>
              <a:t>ER </a:t>
            </a:r>
            <a:r>
              <a:rPr lang="en-US" cap="all" dirty="0"/>
              <a:t>BENEFITS</a:t>
            </a:r>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Ubertesters</a:t>
            </a:r>
            <a:endParaRPr lang="en-US"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683" y="1600200"/>
            <a:ext cx="8156634" cy="4067602"/>
          </a:xfrm>
          <a:prstGeom prst="rect">
            <a:avLst/>
          </a:prstGeom>
        </p:spPr>
      </p:pic>
    </p:spTree>
    <p:extLst>
      <p:ext uri="{BB962C8B-B14F-4D97-AF65-F5344CB8AC3E}">
        <p14:creationId xmlns:p14="http://schemas.microsoft.com/office/powerpoint/2010/main" val="41495144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562600"/>
            <a:ext cx="8229600" cy="1143000"/>
          </a:xfrm>
        </p:spPr>
        <p:txBody>
          <a:bodyPr>
            <a:normAutofit/>
          </a:bodyPr>
          <a:lstStyle/>
          <a:p>
            <a:endParaRPr lang="en-US" sz="2000" dirty="0">
              <a:solidFill>
                <a:schemeClr val="bg1"/>
              </a:solidFill>
            </a:endParaRPr>
          </a:p>
        </p:txBody>
      </p:sp>
      <p:sp>
        <p:nvSpPr>
          <p:cNvPr id="4" name="Content Placeholder 3"/>
          <p:cNvSpPr>
            <a:spLocks noGrp="1"/>
          </p:cNvSpPr>
          <p:nvPr>
            <p:ph idx="1"/>
          </p:nvPr>
        </p:nvSpPr>
        <p:spPr/>
        <p:txBody>
          <a:bodyPr>
            <a:normAutofit/>
          </a:bodyPr>
          <a:lstStyle/>
          <a:p>
            <a:pPr marL="0" indent="0">
              <a:buNone/>
            </a:pPr>
            <a:r>
              <a:rPr lang="en-US" cap="all" dirty="0" smtClean="0"/>
              <a:t>ER </a:t>
            </a:r>
            <a:r>
              <a:rPr lang="en-US" cap="all" dirty="0"/>
              <a:t>BENEFITS</a:t>
            </a:r>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Ubertesters</a:t>
            </a:r>
            <a:endParaRPr lang="en-US"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398" y="1600200"/>
            <a:ext cx="8135204" cy="4067602"/>
          </a:xfrm>
          <a:prstGeom prst="rect">
            <a:avLst/>
          </a:prstGeom>
        </p:spPr>
      </p:pic>
    </p:spTree>
    <p:extLst>
      <p:ext uri="{BB962C8B-B14F-4D97-AF65-F5344CB8AC3E}">
        <p14:creationId xmlns:p14="http://schemas.microsoft.com/office/powerpoint/2010/main" val="26610976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562600"/>
            <a:ext cx="8229600" cy="1143000"/>
          </a:xfrm>
        </p:spPr>
        <p:txBody>
          <a:bodyPr>
            <a:normAutofit/>
          </a:bodyPr>
          <a:lstStyle/>
          <a:p>
            <a:endParaRPr lang="en-US" sz="2000" dirty="0">
              <a:solidFill>
                <a:schemeClr val="bg1"/>
              </a:solidFill>
            </a:endParaRPr>
          </a:p>
        </p:txBody>
      </p:sp>
      <p:sp>
        <p:nvSpPr>
          <p:cNvPr id="4" name="Content Placeholder 3"/>
          <p:cNvSpPr>
            <a:spLocks noGrp="1"/>
          </p:cNvSpPr>
          <p:nvPr>
            <p:ph idx="1"/>
          </p:nvPr>
        </p:nvSpPr>
        <p:spPr/>
        <p:txBody>
          <a:bodyPr>
            <a:normAutofit/>
          </a:bodyPr>
          <a:lstStyle/>
          <a:p>
            <a:pPr marL="0" indent="0">
              <a:buNone/>
            </a:pPr>
            <a:r>
              <a:rPr lang="en-US" cap="all" dirty="0" smtClean="0"/>
              <a:t>ER </a:t>
            </a:r>
            <a:r>
              <a:rPr lang="en-US" cap="all" dirty="0"/>
              <a:t>BENEFITS</a:t>
            </a:r>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Ubertesters</a:t>
            </a:r>
            <a:endParaRPr lang="en-US"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398" y="1922218"/>
            <a:ext cx="8135204" cy="3423565"/>
          </a:xfrm>
          <a:prstGeom prst="rect">
            <a:avLst/>
          </a:prstGeom>
        </p:spPr>
      </p:pic>
    </p:spTree>
    <p:extLst>
      <p:ext uri="{BB962C8B-B14F-4D97-AF65-F5344CB8AC3E}">
        <p14:creationId xmlns:p14="http://schemas.microsoft.com/office/powerpoint/2010/main" val="23947344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562600"/>
            <a:ext cx="8229600" cy="1143000"/>
          </a:xfrm>
        </p:spPr>
        <p:txBody>
          <a:bodyPr>
            <a:normAutofit/>
          </a:bodyPr>
          <a:lstStyle/>
          <a:p>
            <a:endParaRPr lang="en-US" sz="2000" dirty="0">
              <a:solidFill>
                <a:schemeClr val="bg1"/>
              </a:solidFill>
            </a:endParaRPr>
          </a:p>
        </p:txBody>
      </p:sp>
      <p:sp>
        <p:nvSpPr>
          <p:cNvPr id="4" name="Content Placeholder 3"/>
          <p:cNvSpPr>
            <a:spLocks noGrp="1"/>
          </p:cNvSpPr>
          <p:nvPr>
            <p:ph idx="1"/>
          </p:nvPr>
        </p:nvSpPr>
        <p:spPr/>
        <p:txBody>
          <a:bodyPr>
            <a:normAutofit/>
          </a:bodyPr>
          <a:lstStyle/>
          <a:p>
            <a:pPr marL="0" indent="0">
              <a:buNone/>
            </a:pPr>
            <a:r>
              <a:rPr lang="en-US" cap="all" dirty="0" smtClean="0"/>
              <a:t>ER </a:t>
            </a:r>
            <a:r>
              <a:rPr lang="en-US" cap="all" dirty="0"/>
              <a:t>BENEFITS</a:t>
            </a:r>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Ubertesters</a:t>
            </a:r>
            <a:endParaRPr lang="en-US"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398" y="1924337"/>
            <a:ext cx="8135204" cy="3419327"/>
          </a:xfrm>
          <a:prstGeom prst="rect">
            <a:avLst/>
          </a:prstGeom>
        </p:spPr>
      </p:pic>
    </p:spTree>
    <p:extLst>
      <p:ext uri="{BB962C8B-B14F-4D97-AF65-F5344CB8AC3E}">
        <p14:creationId xmlns:p14="http://schemas.microsoft.com/office/powerpoint/2010/main" val="17958991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562600"/>
            <a:ext cx="8229600" cy="1143000"/>
          </a:xfrm>
        </p:spPr>
        <p:txBody>
          <a:bodyPr>
            <a:normAutofit/>
          </a:bodyPr>
          <a:lstStyle/>
          <a:p>
            <a:r>
              <a:rPr lang="en-US" sz="2000" dirty="0">
                <a:solidFill>
                  <a:schemeClr val="bg1"/>
                </a:solidFill>
              </a:rPr>
              <a:t>https://testfairy.com/</a:t>
            </a:r>
          </a:p>
        </p:txBody>
      </p:sp>
      <p:sp>
        <p:nvSpPr>
          <p:cNvPr id="4" name="Content Placeholder 3"/>
          <p:cNvSpPr>
            <a:spLocks noGrp="1"/>
          </p:cNvSpPr>
          <p:nvPr>
            <p:ph idx="1"/>
          </p:nvPr>
        </p:nvSpPr>
        <p:spPr/>
        <p:txBody>
          <a:bodyPr>
            <a:normAutofit/>
          </a:bodyPr>
          <a:lstStyle/>
          <a:p>
            <a:pPr marL="0" indent="0">
              <a:buNone/>
            </a:pPr>
            <a:endParaRPr lang="en-US" cap="all" dirty="0"/>
          </a:p>
          <a:p>
            <a:pPr marL="0" indent="0">
              <a:buNone/>
            </a:pPr>
            <a:endParaRPr lang="en-US" cap="all" dirty="0" smtClean="0"/>
          </a:p>
          <a:p>
            <a:pPr marL="0" indent="0">
              <a:buNone/>
            </a:pPr>
            <a:endParaRPr lang="en-US" cap="all" dirty="0"/>
          </a:p>
          <a:p>
            <a:pPr marL="0" indent="0">
              <a:buNone/>
            </a:pPr>
            <a:endParaRPr lang="en-US" cap="all" dirty="0" smtClean="0"/>
          </a:p>
          <a:p>
            <a:pPr marL="0" indent="0">
              <a:buNone/>
            </a:pPr>
            <a:endParaRPr lang="en-US" cap="all" dirty="0"/>
          </a:p>
          <a:p>
            <a:pPr marL="0" indent="0">
              <a:buNone/>
            </a:pPr>
            <a:endParaRPr lang="en-US" cap="all" dirty="0" smtClean="0"/>
          </a:p>
          <a:p>
            <a:pPr marL="0" indent="0">
              <a:buNone/>
            </a:pPr>
            <a:r>
              <a:rPr lang="en-US" dirty="0" smtClean="0">
                <a:solidFill>
                  <a:schemeClr val="bg1"/>
                </a:solidFill>
              </a:rPr>
              <a:t>Demo</a:t>
            </a:r>
            <a:r>
              <a:rPr lang="en-US" dirty="0">
                <a:solidFill>
                  <a:schemeClr val="bg1"/>
                </a:solidFill>
              </a:rPr>
              <a:t>: </a:t>
            </a:r>
            <a:r>
              <a:rPr lang="en-US" dirty="0" smtClean="0">
                <a:solidFill>
                  <a:schemeClr val="bg1"/>
                </a:solidFill>
              </a:rPr>
              <a:t>youtube.com/</a:t>
            </a:r>
            <a:r>
              <a:rPr lang="en-US" dirty="0" err="1" smtClean="0">
                <a:solidFill>
                  <a:schemeClr val="bg1"/>
                </a:solidFill>
              </a:rPr>
              <a:t>watch?v</a:t>
            </a:r>
            <a:r>
              <a:rPr lang="en-US" dirty="0" smtClean="0">
                <a:solidFill>
                  <a:schemeClr val="bg1"/>
                </a:solidFill>
              </a:rPr>
              <a:t>=</a:t>
            </a:r>
            <a:r>
              <a:rPr lang="en-US" dirty="0" err="1" smtClean="0">
                <a:solidFill>
                  <a:schemeClr val="bg1"/>
                </a:solidFill>
              </a:rPr>
              <a:t>uqWBPEtSPIM</a:t>
            </a:r>
            <a:endParaRPr lang="en-US" dirty="0" smtClean="0">
              <a:solidFill>
                <a:schemeClr val="bg1"/>
              </a:solidFill>
            </a:endParaRPr>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TestFairy</a:t>
            </a:r>
            <a:endParaRPr lang="en-US"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683" y="1600200"/>
            <a:ext cx="8156634" cy="3037820"/>
          </a:xfrm>
          <a:prstGeom prst="rect">
            <a:avLst/>
          </a:prstGeom>
        </p:spPr>
      </p:pic>
    </p:spTree>
    <p:extLst>
      <p:ext uri="{BB962C8B-B14F-4D97-AF65-F5344CB8AC3E}">
        <p14:creationId xmlns:p14="http://schemas.microsoft.com/office/powerpoint/2010/main" val="41358652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smtClean="0">
                <a:solidFill>
                  <a:schemeClr val="bg1"/>
                </a:solidFill>
              </a:rPr>
              <a:t>Feeling like this?</a:t>
            </a:r>
            <a:endParaRPr lang="en-US" dirty="0">
              <a:solidFill>
                <a:schemeClr val="bg1"/>
              </a:solidFill>
            </a:endParaRPr>
          </a:p>
        </p:txBody>
      </p:sp>
      <p:sp>
        <p:nvSpPr>
          <p:cNvPr id="6" name="Content Placeholder 5"/>
          <p:cNvSpPr>
            <a:spLocks noGrp="1"/>
          </p:cNvSpPr>
          <p:nvPr>
            <p:ph idx="1"/>
          </p:nvPr>
        </p:nvSpPr>
        <p:spPr/>
        <p:txBody>
          <a:bodyPr>
            <a:normAutofit/>
          </a:bodyPr>
          <a:lstStyle/>
          <a:p>
            <a:endParaRPr lang="en-US" dirty="0" smtClean="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6206" y="1674132"/>
            <a:ext cx="5911587" cy="4421868"/>
          </a:xfrm>
          <a:prstGeom prst="rect">
            <a:avLst/>
          </a:prstGeom>
        </p:spPr>
      </p:pic>
    </p:spTree>
    <p:extLst>
      <p:ext uri="{BB962C8B-B14F-4D97-AF65-F5344CB8AC3E}">
        <p14:creationId xmlns:p14="http://schemas.microsoft.com/office/powerpoint/2010/main" val="13463441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smtClean="0">
                <a:solidFill>
                  <a:schemeClr val="bg1"/>
                </a:solidFill>
              </a:rPr>
              <a:t>Are you unappreciated?</a:t>
            </a:r>
            <a:endParaRPr lang="en-US" dirty="0">
              <a:solidFill>
                <a:schemeClr val="bg1"/>
              </a:solidFill>
            </a:endParaRPr>
          </a:p>
        </p:txBody>
      </p:sp>
      <p:sp>
        <p:nvSpPr>
          <p:cNvPr id="6" name="Content Placeholder 5"/>
          <p:cNvSpPr>
            <a:spLocks noGrp="1"/>
          </p:cNvSpPr>
          <p:nvPr>
            <p:ph idx="1"/>
          </p:nvPr>
        </p:nvSpPr>
        <p:spPr/>
        <p:txBody>
          <a:bodyPr>
            <a:normAutofit/>
          </a:bodyPr>
          <a:lstStyle/>
          <a:p>
            <a:endParaRPr lang="en-US" dirty="0" smtClean="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72" y="1676401"/>
            <a:ext cx="8220128" cy="4422428"/>
          </a:xfrm>
          <a:prstGeom prst="rect">
            <a:avLst/>
          </a:prstGeom>
        </p:spPr>
      </p:pic>
    </p:spTree>
    <p:extLst>
      <p:ext uri="{BB962C8B-B14F-4D97-AF65-F5344CB8AC3E}">
        <p14:creationId xmlns:p14="http://schemas.microsoft.com/office/powerpoint/2010/main" val="17961031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smtClean="0">
                <a:solidFill>
                  <a:schemeClr val="bg1"/>
                </a:solidFill>
              </a:rPr>
              <a:t>Change Your View</a:t>
            </a:r>
            <a:endParaRPr lang="en-US" dirty="0">
              <a:solidFill>
                <a:schemeClr val="bg1"/>
              </a:solidFill>
            </a:endParaRPr>
          </a:p>
        </p:txBody>
      </p:sp>
      <p:sp>
        <p:nvSpPr>
          <p:cNvPr id="6" name="Content Placeholder 5"/>
          <p:cNvSpPr>
            <a:spLocks noGrp="1"/>
          </p:cNvSpPr>
          <p:nvPr>
            <p:ph idx="1"/>
          </p:nvPr>
        </p:nvSpPr>
        <p:spPr/>
        <p:txBody>
          <a:bodyPr>
            <a:normAutofit/>
          </a:bodyPr>
          <a:lstStyle/>
          <a:p>
            <a:endParaRPr lang="en-US" dirty="0" smtClean="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600200"/>
            <a:ext cx="6553200" cy="4563450"/>
          </a:xfrm>
          <a:prstGeom prst="rect">
            <a:avLst/>
          </a:prstGeom>
        </p:spPr>
      </p:pic>
    </p:spTree>
    <p:extLst>
      <p:ext uri="{BB962C8B-B14F-4D97-AF65-F5344CB8AC3E}">
        <p14:creationId xmlns:p14="http://schemas.microsoft.com/office/powerpoint/2010/main" val="14760103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smtClean="0">
                <a:solidFill>
                  <a:schemeClr val="bg1"/>
                </a:solidFill>
              </a:rPr>
              <a:t>Questions?</a:t>
            </a:r>
            <a:endParaRPr lang="en-US" dirty="0">
              <a:solidFill>
                <a:schemeClr val="bg1"/>
              </a:solidFill>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4546" y="1600200"/>
            <a:ext cx="6674908" cy="5006181"/>
          </a:xfrm>
        </p:spPr>
      </p:pic>
    </p:spTree>
    <p:extLst>
      <p:ext uri="{BB962C8B-B14F-4D97-AF65-F5344CB8AC3E}">
        <p14:creationId xmlns:p14="http://schemas.microsoft.com/office/powerpoint/2010/main" val="29092623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smtClean="0">
                <a:solidFill>
                  <a:schemeClr val="bg1"/>
                </a:solidFill>
              </a:rPr>
              <a:t>Earn Extra Income</a:t>
            </a:r>
            <a:endParaRPr lang="en-US" dirty="0">
              <a:solidFill>
                <a:schemeClr val="bg1"/>
              </a:solidFill>
            </a:endParaRPr>
          </a:p>
        </p:txBody>
      </p:sp>
      <p:sp>
        <p:nvSpPr>
          <p:cNvPr id="6" name="Content Placeholder 5"/>
          <p:cNvSpPr>
            <a:spLocks noGrp="1"/>
          </p:cNvSpPr>
          <p:nvPr>
            <p:ph idx="1"/>
          </p:nvPr>
        </p:nvSpPr>
        <p:spPr/>
        <p:txBody>
          <a:bodyPr>
            <a:normAutofit/>
          </a:bodyPr>
          <a:lstStyle/>
          <a:p>
            <a:endParaRPr lang="en-US" dirty="0" smtClean="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 y="1981200"/>
            <a:ext cx="7924799" cy="3257973"/>
          </a:xfrm>
          <a:prstGeom prst="rect">
            <a:avLst/>
          </a:prstGeom>
        </p:spPr>
      </p:pic>
    </p:spTree>
    <p:extLst>
      <p:ext uri="{BB962C8B-B14F-4D97-AF65-F5344CB8AC3E}">
        <p14:creationId xmlns:p14="http://schemas.microsoft.com/office/powerpoint/2010/main" val="1404814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smtClean="0">
                <a:solidFill>
                  <a:schemeClr val="bg1"/>
                </a:solidFill>
              </a:rPr>
              <a:t>Contact</a:t>
            </a:r>
            <a:endParaRPr lang="en-US" dirty="0">
              <a:solidFill>
                <a:schemeClr val="bg1"/>
              </a:solidFill>
            </a:endParaRPr>
          </a:p>
        </p:txBody>
      </p:sp>
      <p:sp>
        <p:nvSpPr>
          <p:cNvPr id="3" name="Content Placeholder 2"/>
          <p:cNvSpPr>
            <a:spLocks noGrp="1"/>
          </p:cNvSpPr>
          <p:nvPr>
            <p:ph idx="1"/>
          </p:nvPr>
        </p:nvSpPr>
        <p:spPr/>
        <p:txBody>
          <a:bodyPr/>
          <a:lstStyle/>
          <a:p>
            <a:pPr marL="0" indent="0">
              <a:lnSpc>
                <a:spcPct val="150000"/>
              </a:lnSpc>
              <a:buNone/>
            </a:pPr>
            <a:r>
              <a:rPr lang="en-US" dirty="0" smtClean="0">
                <a:solidFill>
                  <a:schemeClr val="bg1"/>
                </a:solidFill>
              </a:rPr>
              <a:t>E-mail: dustyjuhl@gmail.com</a:t>
            </a:r>
          </a:p>
          <a:p>
            <a:pPr marL="0" indent="0">
              <a:lnSpc>
                <a:spcPct val="150000"/>
              </a:lnSpc>
              <a:buNone/>
            </a:pPr>
            <a:r>
              <a:rPr lang="en-US" dirty="0" smtClean="0">
                <a:solidFill>
                  <a:schemeClr val="bg1"/>
                </a:solidFill>
              </a:rPr>
              <a:t>GitHub</a:t>
            </a:r>
            <a:r>
              <a:rPr lang="en-US" dirty="0">
                <a:solidFill>
                  <a:schemeClr val="bg1"/>
                </a:solidFill>
              </a:rPr>
              <a:t>: </a:t>
            </a:r>
            <a:r>
              <a:rPr lang="en-US" dirty="0" err="1" smtClean="0">
                <a:solidFill>
                  <a:schemeClr val="bg1"/>
                </a:solidFill>
              </a:rPr>
              <a:t>dustyjuhl</a:t>
            </a:r>
            <a:endParaRPr lang="en-US" dirty="0" smtClean="0">
              <a:solidFill>
                <a:schemeClr val="bg1"/>
              </a:solidFill>
            </a:endParaRPr>
          </a:p>
          <a:p>
            <a:pPr marL="0" indent="0">
              <a:lnSpc>
                <a:spcPct val="150000"/>
              </a:lnSpc>
              <a:buNone/>
            </a:pPr>
            <a:r>
              <a:rPr lang="en-US" dirty="0" smtClean="0">
                <a:solidFill>
                  <a:schemeClr val="bg1"/>
                </a:solidFill>
              </a:rPr>
              <a:t>LinkedIn: </a:t>
            </a:r>
            <a:r>
              <a:rPr lang="en-US" dirty="0" err="1" smtClean="0">
                <a:solidFill>
                  <a:schemeClr val="bg1"/>
                </a:solidFill>
              </a:rPr>
              <a:t>dustyjuhl</a:t>
            </a:r>
            <a:endParaRPr lang="en-US" dirty="0" smtClean="0">
              <a:solidFill>
                <a:schemeClr val="bg1"/>
              </a:solidFill>
            </a:endParaRPr>
          </a:p>
          <a:p>
            <a:pPr marL="0" indent="0">
              <a:lnSpc>
                <a:spcPct val="150000"/>
              </a:lnSpc>
              <a:buNone/>
            </a:pPr>
            <a:r>
              <a:rPr lang="en-US" dirty="0" smtClean="0">
                <a:solidFill>
                  <a:schemeClr val="bg1"/>
                </a:solidFill>
              </a:rPr>
              <a:t>Twitter: @</a:t>
            </a:r>
            <a:r>
              <a:rPr lang="en-US" dirty="0" err="1" smtClean="0">
                <a:solidFill>
                  <a:schemeClr val="bg1"/>
                </a:solidFill>
              </a:rPr>
              <a:t>DustyJuhl</a:t>
            </a:r>
            <a:endParaRPr lang="en-US"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2978" y="1866458"/>
            <a:ext cx="3048000" cy="3119437"/>
          </a:xfrm>
          <a:prstGeom prst="rect">
            <a:avLst/>
          </a:prstGeom>
        </p:spPr>
      </p:pic>
    </p:spTree>
    <p:extLst>
      <p:ext uri="{BB962C8B-B14F-4D97-AF65-F5344CB8AC3E}">
        <p14:creationId xmlns:p14="http://schemas.microsoft.com/office/powerpoint/2010/main" val="34897449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smtClean="0">
                <a:solidFill>
                  <a:schemeClr val="bg1"/>
                </a:solidFill>
              </a:rPr>
              <a:t>Gain Additional Experience</a:t>
            </a:r>
            <a:endParaRPr lang="en-US" dirty="0">
              <a:solidFill>
                <a:schemeClr val="bg1"/>
              </a:solidFill>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52550" y="1600200"/>
            <a:ext cx="6438900" cy="4920786"/>
          </a:xfrm>
        </p:spPr>
      </p:pic>
    </p:spTree>
    <p:extLst>
      <p:ext uri="{BB962C8B-B14F-4D97-AF65-F5344CB8AC3E}">
        <p14:creationId xmlns:p14="http://schemas.microsoft.com/office/powerpoint/2010/main" val="17487185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smtClean="0">
                <a:solidFill>
                  <a:schemeClr val="bg1"/>
                </a:solidFill>
              </a:rPr>
              <a:t>Be Your Own Boss</a:t>
            </a:r>
            <a:endParaRPr lang="en-US" dirty="0">
              <a:solidFill>
                <a:schemeClr val="bg1"/>
              </a:solidFill>
            </a:endParaRP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33500" y="1600200"/>
            <a:ext cx="6477000" cy="4857750"/>
          </a:xfrm>
        </p:spPr>
      </p:pic>
    </p:spTree>
    <p:extLst>
      <p:ext uri="{BB962C8B-B14F-4D97-AF65-F5344CB8AC3E}">
        <p14:creationId xmlns:p14="http://schemas.microsoft.com/office/powerpoint/2010/main" val="24891205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smtClean="0">
                <a:solidFill>
                  <a:schemeClr val="bg1"/>
                </a:solidFill>
              </a:rPr>
              <a:t>Tips for Being Successful</a:t>
            </a:r>
            <a:endParaRPr lang="en-US" dirty="0">
              <a:solidFill>
                <a:schemeClr val="bg1"/>
              </a:solidFill>
            </a:endParaRPr>
          </a:p>
        </p:txBody>
      </p:sp>
      <p:sp>
        <p:nvSpPr>
          <p:cNvPr id="6" name="Content Placeholder 5"/>
          <p:cNvSpPr>
            <a:spLocks noGrp="1"/>
          </p:cNvSpPr>
          <p:nvPr>
            <p:ph idx="1"/>
          </p:nvPr>
        </p:nvSpPr>
        <p:spPr/>
        <p:txBody>
          <a:bodyPr>
            <a:normAutofit lnSpcReduction="10000"/>
          </a:bodyPr>
          <a:lstStyle/>
          <a:p>
            <a:endParaRPr lang="en-US" dirty="0" smtClean="0">
              <a:solidFill>
                <a:schemeClr val="bg1"/>
              </a:solidFill>
            </a:endParaRPr>
          </a:p>
          <a:p>
            <a:r>
              <a:rPr lang="en-US" dirty="0" smtClean="0">
                <a:solidFill>
                  <a:schemeClr val="bg1"/>
                </a:solidFill>
              </a:rPr>
              <a:t>Manage Your Time Efficiently</a:t>
            </a:r>
          </a:p>
          <a:p>
            <a:endParaRPr lang="en-US" dirty="0" smtClean="0">
              <a:solidFill>
                <a:schemeClr val="bg1"/>
              </a:solidFill>
            </a:endParaRPr>
          </a:p>
          <a:p>
            <a:r>
              <a:rPr lang="en-US" dirty="0" smtClean="0">
                <a:solidFill>
                  <a:schemeClr val="bg1"/>
                </a:solidFill>
              </a:rPr>
              <a:t>Treat Yourself Right</a:t>
            </a:r>
          </a:p>
          <a:p>
            <a:endParaRPr lang="en-US" dirty="0" smtClean="0">
              <a:solidFill>
                <a:schemeClr val="bg1"/>
              </a:solidFill>
            </a:endParaRPr>
          </a:p>
          <a:p>
            <a:r>
              <a:rPr lang="en-US" dirty="0" smtClean="0">
                <a:solidFill>
                  <a:schemeClr val="bg1"/>
                </a:solidFill>
              </a:rPr>
              <a:t>Expect Rejection</a:t>
            </a:r>
          </a:p>
          <a:p>
            <a:endParaRPr lang="en-US" dirty="0" smtClean="0">
              <a:solidFill>
                <a:schemeClr val="bg1"/>
              </a:solidFill>
            </a:endParaRPr>
          </a:p>
          <a:p>
            <a:pPr marL="0" indent="0">
              <a:buNone/>
            </a:pPr>
            <a:r>
              <a:rPr lang="en-US" sz="2000" dirty="0" smtClean="0">
                <a:solidFill>
                  <a:schemeClr val="bg1"/>
                </a:solidFill>
              </a:rPr>
              <a:t>Source: http</a:t>
            </a:r>
            <a:r>
              <a:rPr lang="en-US" sz="2000" dirty="0">
                <a:solidFill>
                  <a:schemeClr val="bg1"/>
                </a:solidFill>
              </a:rPr>
              <a:t>://www.inc.com/jordan-kasteler/7-freelance-habits-you-should-develop-before-quitting-your-day-job.html</a:t>
            </a:r>
            <a:endParaRPr lang="en-US" sz="2000" dirty="0" smtClean="0">
              <a:solidFill>
                <a:schemeClr val="bg1"/>
              </a:solidFill>
            </a:endParaRPr>
          </a:p>
        </p:txBody>
      </p:sp>
    </p:spTree>
    <p:extLst>
      <p:ext uri="{BB962C8B-B14F-4D97-AF65-F5344CB8AC3E}">
        <p14:creationId xmlns:p14="http://schemas.microsoft.com/office/powerpoint/2010/main" val="9265524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bg1"/>
                </a:solidFill>
              </a:rPr>
              <a:t>Tips for Being Successful</a:t>
            </a:r>
            <a:endParaRPr lang="en-US" dirty="0">
              <a:solidFill>
                <a:schemeClr val="bg1"/>
              </a:solidFill>
            </a:endParaRPr>
          </a:p>
        </p:txBody>
      </p:sp>
      <p:sp>
        <p:nvSpPr>
          <p:cNvPr id="6" name="Content Placeholder 5"/>
          <p:cNvSpPr>
            <a:spLocks noGrp="1"/>
          </p:cNvSpPr>
          <p:nvPr>
            <p:ph idx="1"/>
          </p:nvPr>
        </p:nvSpPr>
        <p:spPr/>
        <p:txBody>
          <a:bodyPr>
            <a:normAutofit lnSpcReduction="10000"/>
          </a:bodyPr>
          <a:lstStyle/>
          <a:p>
            <a:endParaRPr lang="en-US" dirty="0" smtClean="0">
              <a:solidFill>
                <a:schemeClr val="bg1"/>
              </a:solidFill>
            </a:endParaRPr>
          </a:p>
          <a:p>
            <a:r>
              <a:rPr lang="en-US" dirty="0" smtClean="0">
                <a:solidFill>
                  <a:schemeClr val="bg1"/>
                </a:solidFill>
              </a:rPr>
              <a:t>Take Some Risks</a:t>
            </a:r>
          </a:p>
          <a:p>
            <a:endParaRPr lang="en-US" dirty="0" smtClean="0">
              <a:solidFill>
                <a:schemeClr val="bg1"/>
              </a:solidFill>
            </a:endParaRPr>
          </a:p>
          <a:p>
            <a:r>
              <a:rPr lang="en-US" dirty="0" smtClean="0">
                <a:solidFill>
                  <a:schemeClr val="bg1"/>
                </a:solidFill>
              </a:rPr>
              <a:t>Do Something Fun</a:t>
            </a:r>
          </a:p>
          <a:p>
            <a:endParaRPr lang="en-US" dirty="0" smtClean="0">
              <a:solidFill>
                <a:schemeClr val="bg1"/>
              </a:solidFill>
            </a:endParaRPr>
          </a:p>
          <a:p>
            <a:r>
              <a:rPr lang="en-US" dirty="0" smtClean="0">
                <a:solidFill>
                  <a:schemeClr val="bg1"/>
                </a:solidFill>
              </a:rPr>
              <a:t>Don’t Forget Why You Started</a:t>
            </a:r>
          </a:p>
          <a:p>
            <a:endParaRPr lang="en-US" dirty="0" smtClean="0">
              <a:solidFill>
                <a:schemeClr val="bg1"/>
              </a:solidFill>
            </a:endParaRPr>
          </a:p>
          <a:p>
            <a:pPr marL="0" indent="0">
              <a:buNone/>
            </a:pPr>
            <a:r>
              <a:rPr lang="en-US" sz="2000" dirty="0" smtClean="0">
                <a:solidFill>
                  <a:schemeClr val="bg1"/>
                </a:solidFill>
              </a:rPr>
              <a:t>Source: http</a:t>
            </a:r>
            <a:r>
              <a:rPr lang="en-US" sz="2000" dirty="0">
                <a:solidFill>
                  <a:schemeClr val="bg1"/>
                </a:solidFill>
              </a:rPr>
              <a:t>://www.inc.com/jordan-kasteler/7-freelance-habits-you-should-develop-before-quitting-your-day-job.html</a:t>
            </a:r>
            <a:endParaRPr lang="en-US" sz="2000" dirty="0" smtClean="0">
              <a:solidFill>
                <a:schemeClr val="bg1"/>
              </a:solidFill>
            </a:endParaRPr>
          </a:p>
        </p:txBody>
      </p:sp>
    </p:spTree>
    <p:extLst>
      <p:ext uri="{BB962C8B-B14F-4D97-AF65-F5344CB8AC3E}">
        <p14:creationId xmlns:p14="http://schemas.microsoft.com/office/powerpoint/2010/main" val="40564913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smtClean="0">
                <a:solidFill>
                  <a:schemeClr val="bg1"/>
                </a:solidFill>
              </a:rPr>
              <a:t>Freelance Testing</a:t>
            </a:r>
            <a:endParaRPr lang="en-US" dirty="0">
              <a:solidFill>
                <a:schemeClr val="bg1"/>
              </a:solidFill>
            </a:endParaRPr>
          </a:p>
        </p:txBody>
      </p:sp>
      <p:sp>
        <p:nvSpPr>
          <p:cNvPr id="6" name="Content Placeholder 5"/>
          <p:cNvSpPr>
            <a:spLocks noGrp="1"/>
          </p:cNvSpPr>
          <p:nvPr>
            <p:ph idx="1"/>
          </p:nvPr>
        </p:nvSpPr>
        <p:spPr/>
        <p:txBody>
          <a:bodyPr>
            <a:normAutofit lnSpcReduction="10000"/>
          </a:bodyPr>
          <a:lstStyle/>
          <a:p>
            <a:endParaRPr lang="en-US" dirty="0" smtClean="0">
              <a:solidFill>
                <a:schemeClr val="bg1"/>
              </a:solidFill>
            </a:endParaRPr>
          </a:p>
          <a:p>
            <a:r>
              <a:rPr lang="en-US" dirty="0" err="1" smtClean="0">
                <a:solidFill>
                  <a:schemeClr val="bg1"/>
                </a:solidFill>
              </a:rPr>
              <a:t>uTest</a:t>
            </a:r>
            <a:r>
              <a:rPr lang="en-US" dirty="0" smtClean="0">
                <a:solidFill>
                  <a:schemeClr val="bg1"/>
                </a:solidFill>
              </a:rPr>
              <a:t> </a:t>
            </a:r>
            <a:r>
              <a:rPr lang="en-US" dirty="0">
                <a:solidFill>
                  <a:schemeClr val="bg1"/>
                </a:solidFill>
              </a:rPr>
              <a:t>– https://www.utest.com</a:t>
            </a:r>
            <a:r>
              <a:rPr lang="en-US" dirty="0" smtClean="0">
                <a:solidFill>
                  <a:schemeClr val="bg1"/>
                </a:solidFill>
              </a:rPr>
              <a:t>/</a:t>
            </a:r>
          </a:p>
          <a:p>
            <a:endParaRPr lang="en-US" dirty="0" smtClean="0">
              <a:solidFill>
                <a:schemeClr val="bg1"/>
              </a:solidFill>
            </a:endParaRPr>
          </a:p>
          <a:p>
            <a:r>
              <a:rPr lang="en-US" dirty="0" err="1" smtClean="0">
                <a:solidFill>
                  <a:schemeClr val="bg1"/>
                </a:solidFill>
              </a:rPr>
              <a:t>Testlio</a:t>
            </a:r>
            <a:r>
              <a:rPr lang="en-US" dirty="0" smtClean="0">
                <a:solidFill>
                  <a:schemeClr val="bg1"/>
                </a:solidFill>
              </a:rPr>
              <a:t> </a:t>
            </a:r>
            <a:r>
              <a:rPr lang="en-US" dirty="0">
                <a:solidFill>
                  <a:schemeClr val="bg1"/>
                </a:solidFill>
              </a:rPr>
              <a:t>– https://testlio.com</a:t>
            </a:r>
            <a:r>
              <a:rPr lang="en-US" dirty="0" smtClean="0">
                <a:solidFill>
                  <a:schemeClr val="bg1"/>
                </a:solidFill>
              </a:rPr>
              <a:t>/</a:t>
            </a:r>
          </a:p>
          <a:p>
            <a:endParaRPr lang="en-US" dirty="0" smtClean="0">
              <a:solidFill>
                <a:schemeClr val="bg1"/>
              </a:solidFill>
            </a:endParaRPr>
          </a:p>
          <a:p>
            <a:r>
              <a:rPr lang="en-US" dirty="0" err="1" smtClean="0">
                <a:solidFill>
                  <a:schemeClr val="bg1"/>
                </a:solidFill>
              </a:rPr>
              <a:t>Ubertesters</a:t>
            </a:r>
            <a:r>
              <a:rPr lang="en-US" dirty="0" smtClean="0">
                <a:solidFill>
                  <a:schemeClr val="bg1"/>
                </a:solidFill>
              </a:rPr>
              <a:t> </a:t>
            </a:r>
            <a:r>
              <a:rPr lang="en-US" dirty="0">
                <a:solidFill>
                  <a:schemeClr val="bg1"/>
                </a:solidFill>
              </a:rPr>
              <a:t>– https://ubertesters.com</a:t>
            </a:r>
            <a:r>
              <a:rPr lang="en-US" dirty="0" smtClean="0">
                <a:solidFill>
                  <a:schemeClr val="bg1"/>
                </a:solidFill>
              </a:rPr>
              <a:t>/</a:t>
            </a:r>
          </a:p>
          <a:p>
            <a:endParaRPr lang="en-US" dirty="0">
              <a:solidFill>
                <a:schemeClr val="bg1"/>
              </a:solidFill>
            </a:endParaRPr>
          </a:p>
          <a:p>
            <a:r>
              <a:rPr lang="en-US" dirty="0" err="1" smtClean="0">
                <a:solidFill>
                  <a:schemeClr val="bg1"/>
                </a:solidFill>
              </a:rPr>
              <a:t>TestFairy</a:t>
            </a:r>
            <a:r>
              <a:rPr lang="en-US" dirty="0">
                <a:solidFill>
                  <a:schemeClr val="bg1"/>
                </a:solidFill>
              </a:rPr>
              <a:t> - https://testfairy.com/</a:t>
            </a:r>
            <a:endParaRPr lang="en-US" dirty="0" smtClean="0">
              <a:solidFill>
                <a:schemeClr val="bg1"/>
              </a:solidFill>
            </a:endParaRPr>
          </a:p>
        </p:txBody>
      </p:sp>
    </p:spTree>
    <p:extLst>
      <p:ext uri="{BB962C8B-B14F-4D97-AF65-F5344CB8AC3E}">
        <p14:creationId xmlns:p14="http://schemas.microsoft.com/office/powerpoint/2010/main" val="14286034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8728</TotalTime>
  <Words>1965</Words>
  <Application>Microsoft Office PowerPoint</Application>
  <PresentationFormat>On-screen Show (4:3)</PresentationFormat>
  <Paragraphs>361</Paragraphs>
  <Slides>40</Slides>
  <Notes>39</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SO YOU THINK YOU CAN</vt:lpstr>
      <vt:lpstr>Agenda</vt:lpstr>
      <vt:lpstr>Why Freelancing?</vt:lpstr>
      <vt:lpstr>Earn Extra Income</vt:lpstr>
      <vt:lpstr>Gain Additional Experience</vt:lpstr>
      <vt:lpstr>Be Your Own Boss</vt:lpstr>
      <vt:lpstr>Tips for Being Successful</vt:lpstr>
      <vt:lpstr>Tips for Being Successful</vt:lpstr>
      <vt:lpstr>Freelance Testing</vt:lpstr>
      <vt:lpstr>uTest</vt:lpstr>
      <vt:lpstr>uTest Lite</vt:lpstr>
      <vt:lpstr>uTest Full user</vt:lpstr>
      <vt:lpstr>uTest</vt:lpstr>
      <vt:lpstr>uTest</vt:lpstr>
      <vt:lpstr>uTest</vt:lpstr>
      <vt:lpstr>https://www.utest.com/earning-money</vt:lpstr>
      <vt:lpstr>https://www.utest.com/courses/skill-tree</vt:lpstr>
      <vt:lpstr>https://www.utest.com/courses/utest-tester-ratings</vt:lpstr>
      <vt:lpstr>testlio</vt:lpstr>
      <vt:lpstr>https://testlio.com/for-testers/</vt:lpstr>
      <vt:lpstr>https://platform.testlio.com/tester-faq</vt:lpstr>
      <vt:lpstr>PowerPoint Presentation</vt:lpstr>
      <vt:lpstr>PowerPoint Presentation</vt:lpstr>
      <vt:lpstr>Tester Benefits</vt:lpstr>
      <vt:lpstr>PowerPoint Presentation</vt:lpstr>
      <vt:lpstr>PowerPoint Presentation</vt:lpstr>
      <vt:lpstr>PowerPoint Presentation</vt:lpstr>
      <vt:lpstr>https://vimeo.com/129539889</vt:lpstr>
      <vt:lpstr>Ubertesters</vt:lpstr>
      <vt:lpstr>https://ubertesters.com/become-tester/</vt:lpstr>
      <vt:lpstr>https://ubertesters.com/</vt:lpstr>
      <vt:lpstr>PowerPoint Presentation</vt:lpstr>
      <vt:lpstr>PowerPoint Presentation</vt:lpstr>
      <vt:lpstr>PowerPoint Presentation</vt:lpstr>
      <vt:lpstr>https://testfairy.com/</vt:lpstr>
      <vt:lpstr>Feeling like this?</vt:lpstr>
      <vt:lpstr>Are you unappreciated?</vt:lpstr>
      <vt:lpstr>Change Your View</vt:lpstr>
      <vt:lpstr>Questions?</vt:lpstr>
      <vt:lpstr>Contact</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 You Think You Can</dc:title>
  <dc:creator>Dusty Juhl</dc:creator>
  <cp:lastModifiedBy>Dusty Juhl</cp:lastModifiedBy>
  <cp:revision>65</cp:revision>
  <dcterms:created xsi:type="dcterms:W3CDTF">2017-04-03T18:42:25Z</dcterms:created>
  <dcterms:modified xsi:type="dcterms:W3CDTF">2017-04-13T01:53:49Z</dcterms:modified>
</cp:coreProperties>
</file>